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0"/>
  </p:notesMasterIdLst>
  <p:sldIdLst>
    <p:sldId id="257" r:id="rId2"/>
    <p:sldId id="772" r:id="rId3"/>
    <p:sldId id="773" r:id="rId4"/>
    <p:sldId id="774" r:id="rId5"/>
    <p:sldId id="771" r:id="rId6"/>
    <p:sldId id="540" r:id="rId7"/>
    <p:sldId id="541" r:id="rId8"/>
    <p:sldId id="542" r:id="rId9"/>
    <p:sldId id="543" r:id="rId10"/>
    <p:sldId id="262" r:id="rId11"/>
    <p:sldId id="263" r:id="rId12"/>
    <p:sldId id="264" r:id="rId13"/>
    <p:sldId id="265" r:id="rId14"/>
    <p:sldId id="266" r:id="rId15"/>
    <p:sldId id="538" r:id="rId16"/>
    <p:sldId id="535" r:id="rId17"/>
    <p:sldId id="260" r:id="rId18"/>
    <p:sldId id="268" r:id="rId19"/>
    <p:sldId id="270" r:id="rId20"/>
    <p:sldId id="272" r:id="rId21"/>
    <p:sldId id="273" r:id="rId22"/>
    <p:sldId id="275" r:id="rId23"/>
    <p:sldId id="276" r:id="rId24"/>
    <p:sldId id="277" r:id="rId25"/>
    <p:sldId id="281" r:id="rId26"/>
    <p:sldId id="282" r:id="rId27"/>
    <p:sldId id="286" r:id="rId28"/>
    <p:sldId id="289" r:id="rId29"/>
    <p:sldId id="292" r:id="rId30"/>
    <p:sldId id="294" r:id="rId31"/>
    <p:sldId id="297" r:id="rId32"/>
    <p:sldId id="298" r:id="rId33"/>
    <p:sldId id="300" r:id="rId34"/>
    <p:sldId id="301" r:id="rId35"/>
    <p:sldId id="302" r:id="rId36"/>
    <p:sldId id="303" r:id="rId37"/>
    <p:sldId id="547" r:id="rId38"/>
    <p:sldId id="770" r:id="rId39"/>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71" autoAdjust="0"/>
    <p:restoredTop sz="94660"/>
  </p:normalViewPr>
  <p:slideViewPr>
    <p:cSldViewPr snapToGrid="0" showGuides="1">
      <p:cViewPr varScale="1">
        <p:scale>
          <a:sx n="121" d="100"/>
          <a:sy n="121" d="100"/>
        </p:scale>
        <p:origin x="240" y="9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3FCE20-AA6D-46FF-8BF3-A2C5992F7FC4}" type="datetimeFigureOut">
              <a:rPr lang="ro-RO" smtClean="0"/>
              <a:t>15.07.2020</a:t>
            </a:fld>
            <a:endParaRPr lang="ro-R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6EDFD3-FA86-4900-A01E-E041330C72FC}" type="slidenum">
              <a:rPr lang="ro-RO" smtClean="0"/>
              <a:t>‹#›</a:t>
            </a:fld>
            <a:endParaRPr lang="ro-RO"/>
          </a:p>
        </p:txBody>
      </p:sp>
    </p:spTree>
    <p:extLst>
      <p:ext uri="{BB962C8B-B14F-4D97-AF65-F5344CB8AC3E}">
        <p14:creationId xmlns:p14="http://schemas.microsoft.com/office/powerpoint/2010/main" val="2515433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57DF1-C419-4709-9335-35AB2C8C054F}"/>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ro-RO" dirty="0"/>
          </a:p>
        </p:txBody>
      </p:sp>
      <p:sp>
        <p:nvSpPr>
          <p:cNvPr id="3" name="Subtitle 2">
            <a:extLst>
              <a:ext uri="{FF2B5EF4-FFF2-40B4-BE49-F238E27FC236}">
                <a16:creationId xmlns:a16="http://schemas.microsoft.com/office/drawing/2014/main" id="{F72D9F94-B346-4678-B2A6-00866FBC11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ro-RO" dirty="0"/>
          </a:p>
        </p:txBody>
      </p:sp>
      <p:sp>
        <p:nvSpPr>
          <p:cNvPr id="4" name="Date Placeholder 3">
            <a:extLst>
              <a:ext uri="{FF2B5EF4-FFF2-40B4-BE49-F238E27FC236}">
                <a16:creationId xmlns:a16="http://schemas.microsoft.com/office/drawing/2014/main" id="{82E2F68F-6ACA-4E4B-A919-D59D804096D5}"/>
              </a:ext>
            </a:extLst>
          </p:cNvPr>
          <p:cNvSpPr>
            <a:spLocks noGrp="1"/>
          </p:cNvSpPr>
          <p:nvPr>
            <p:ph type="dt" sz="half" idx="10"/>
          </p:nvPr>
        </p:nvSpPr>
        <p:spPr/>
        <p:txBody>
          <a:bodyPr/>
          <a:lstStyle/>
          <a:p>
            <a:fld id="{1C0A2804-DA31-4B99-AC9B-E21DC1E1D99D}" type="datetimeFigureOut">
              <a:rPr lang="ro-RO" smtClean="0"/>
              <a:t>15.07.2020</a:t>
            </a:fld>
            <a:endParaRPr lang="ro-RO"/>
          </a:p>
        </p:txBody>
      </p:sp>
      <p:sp>
        <p:nvSpPr>
          <p:cNvPr id="5" name="Footer Placeholder 4">
            <a:extLst>
              <a:ext uri="{FF2B5EF4-FFF2-40B4-BE49-F238E27FC236}">
                <a16:creationId xmlns:a16="http://schemas.microsoft.com/office/drawing/2014/main" id="{48BEBB62-223D-4286-ADA5-57D1C21A453D}"/>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55637398-DD79-48ED-BF21-3FD06FEFCD93}"/>
              </a:ext>
            </a:extLst>
          </p:cNvPr>
          <p:cNvSpPr>
            <a:spLocks noGrp="1"/>
          </p:cNvSpPr>
          <p:nvPr>
            <p:ph type="sldNum" sz="quarter" idx="12"/>
          </p:nvPr>
        </p:nvSpPr>
        <p:spPr/>
        <p:txBody>
          <a:bodyPr/>
          <a:lstStyle/>
          <a:p>
            <a:fld id="{567FD3BD-DB77-4B36-9C6B-3D8F89A646D0}" type="slidenum">
              <a:rPr lang="ro-RO" smtClean="0"/>
              <a:t>‹#›</a:t>
            </a:fld>
            <a:endParaRPr lang="ro-RO"/>
          </a:p>
        </p:txBody>
      </p:sp>
    </p:spTree>
    <p:extLst>
      <p:ext uri="{BB962C8B-B14F-4D97-AF65-F5344CB8AC3E}">
        <p14:creationId xmlns:p14="http://schemas.microsoft.com/office/powerpoint/2010/main" val="3409792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F5233-C83E-4F2E-AE8E-3154C701B80C}"/>
              </a:ext>
            </a:extLst>
          </p:cNvPr>
          <p:cNvSpPr>
            <a:spLocks noGrp="1"/>
          </p:cNvSpPr>
          <p:nvPr>
            <p:ph type="title"/>
          </p:nvPr>
        </p:nvSpPr>
        <p:spPr/>
        <p:txBody>
          <a:bodyPr/>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0070AB27-725F-40CA-B0AD-294704DD02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E7D73C51-C141-4CE7-8825-E9CEDA444F20}"/>
              </a:ext>
            </a:extLst>
          </p:cNvPr>
          <p:cNvSpPr>
            <a:spLocks noGrp="1"/>
          </p:cNvSpPr>
          <p:nvPr>
            <p:ph type="dt" sz="half" idx="10"/>
          </p:nvPr>
        </p:nvSpPr>
        <p:spPr/>
        <p:txBody>
          <a:bodyPr/>
          <a:lstStyle/>
          <a:p>
            <a:fld id="{1C0A2804-DA31-4B99-AC9B-E21DC1E1D99D}" type="datetimeFigureOut">
              <a:rPr lang="ro-RO" smtClean="0"/>
              <a:t>15.07.2020</a:t>
            </a:fld>
            <a:endParaRPr lang="ro-RO"/>
          </a:p>
        </p:txBody>
      </p:sp>
      <p:sp>
        <p:nvSpPr>
          <p:cNvPr id="5" name="Footer Placeholder 4">
            <a:extLst>
              <a:ext uri="{FF2B5EF4-FFF2-40B4-BE49-F238E27FC236}">
                <a16:creationId xmlns:a16="http://schemas.microsoft.com/office/drawing/2014/main" id="{F4BD62FB-9568-4BE4-B5E5-3633A2DE93DF}"/>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50340217-01AA-4AC5-987D-D03F1B951286}"/>
              </a:ext>
            </a:extLst>
          </p:cNvPr>
          <p:cNvSpPr>
            <a:spLocks noGrp="1"/>
          </p:cNvSpPr>
          <p:nvPr>
            <p:ph type="sldNum" sz="quarter" idx="12"/>
          </p:nvPr>
        </p:nvSpPr>
        <p:spPr/>
        <p:txBody>
          <a:bodyPr/>
          <a:lstStyle/>
          <a:p>
            <a:fld id="{567FD3BD-DB77-4B36-9C6B-3D8F89A646D0}" type="slidenum">
              <a:rPr lang="ro-RO" smtClean="0"/>
              <a:t>‹#›</a:t>
            </a:fld>
            <a:endParaRPr lang="ro-RO"/>
          </a:p>
        </p:txBody>
      </p:sp>
    </p:spTree>
    <p:extLst>
      <p:ext uri="{BB962C8B-B14F-4D97-AF65-F5344CB8AC3E}">
        <p14:creationId xmlns:p14="http://schemas.microsoft.com/office/powerpoint/2010/main" val="1437190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BA499E-F982-48C3-BD6E-3258191B37F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D6E0D210-E453-40F1-AEC7-7D817FCA6C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85E0AC81-8831-44FC-A57C-9BCD231D1024}"/>
              </a:ext>
            </a:extLst>
          </p:cNvPr>
          <p:cNvSpPr>
            <a:spLocks noGrp="1"/>
          </p:cNvSpPr>
          <p:nvPr>
            <p:ph type="dt" sz="half" idx="10"/>
          </p:nvPr>
        </p:nvSpPr>
        <p:spPr/>
        <p:txBody>
          <a:bodyPr/>
          <a:lstStyle/>
          <a:p>
            <a:fld id="{1C0A2804-DA31-4B99-AC9B-E21DC1E1D99D}" type="datetimeFigureOut">
              <a:rPr lang="ro-RO" smtClean="0"/>
              <a:t>15.07.2020</a:t>
            </a:fld>
            <a:endParaRPr lang="ro-RO"/>
          </a:p>
        </p:txBody>
      </p:sp>
      <p:sp>
        <p:nvSpPr>
          <p:cNvPr id="5" name="Footer Placeholder 4">
            <a:extLst>
              <a:ext uri="{FF2B5EF4-FFF2-40B4-BE49-F238E27FC236}">
                <a16:creationId xmlns:a16="http://schemas.microsoft.com/office/drawing/2014/main" id="{6F65ECE4-3902-428B-81AF-CCF6983F24D9}"/>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F0188E44-D407-433D-AD1E-E010A5BBE5A2}"/>
              </a:ext>
            </a:extLst>
          </p:cNvPr>
          <p:cNvSpPr>
            <a:spLocks noGrp="1"/>
          </p:cNvSpPr>
          <p:nvPr>
            <p:ph type="sldNum" sz="quarter" idx="12"/>
          </p:nvPr>
        </p:nvSpPr>
        <p:spPr/>
        <p:txBody>
          <a:bodyPr/>
          <a:lstStyle/>
          <a:p>
            <a:fld id="{567FD3BD-DB77-4B36-9C6B-3D8F89A646D0}" type="slidenum">
              <a:rPr lang="ro-RO" smtClean="0"/>
              <a:t>‹#›</a:t>
            </a:fld>
            <a:endParaRPr lang="ro-RO"/>
          </a:p>
        </p:txBody>
      </p:sp>
    </p:spTree>
    <p:extLst>
      <p:ext uri="{BB962C8B-B14F-4D97-AF65-F5344CB8AC3E}">
        <p14:creationId xmlns:p14="http://schemas.microsoft.com/office/powerpoint/2010/main" val="955446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65425-3878-4CA8-8CD6-4B0AF8C0B82C}"/>
              </a:ext>
            </a:extLst>
          </p:cNvPr>
          <p:cNvSpPr>
            <a:spLocks noGrp="1"/>
          </p:cNvSpPr>
          <p:nvPr>
            <p:ph type="title"/>
          </p:nvPr>
        </p:nvSpPr>
        <p:spPr/>
        <p:txBody>
          <a:bodyPr/>
          <a:lstStyle/>
          <a:p>
            <a:r>
              <a:rPr lang="en-US" dirty="0"/>
              <a:t>Click to edit Master title style</a:t>
            </a:r>
            <a:endParaRPr lang="ro-RO" dirty="0"/>
          </a:p>
        </p:txBody>
      </p:sp>
      <p:sp>
        <p:nvSpPr>
          <p:cNvPr id="3" name="Content Placeholder 2">
            <a:extLst>
              <a:ext uri="{FF2B5EF4-FFF2-40B4-BE49-F238E27FC236}">
                <a16:creationId xmlns:a16="http://schemas.microsoft.com/office/drawing/2014/main" id="{593AC3F6-003F-4EA9-8BE9-FEAAB873BA73}"/>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o-RO" dirty="0"/>
          </a:p>
        </p:txBody>
      </p:sp>
      <p:sp>
        <p:nvSpPr>
          <p:cNvPr id="4" name="Date Placeholder 3">
            <a:extLst>
              <a:ext uri="{FF2B5EF4-FFF2-40B4-BE49-F238E27FC236}">
                <a16:creationId xmlns:a16="http://schemas.microsoft.com/office/drawing/2014/main" id="{3D4CBA77-F180-4A87-B66F-53C5AB91E268}"/>
              </a:ext>
            </a:extLst>
          </p:cNvPr>
          <p:cNvSpPr>
            <a:spLocks noGrp="1"/>
          </p:cNvSpPr>
          <p:nvPr>
            <p:ph type="dt" sz="half" idx="10"/>
          </p:nvPr>
        </p:nvSpPr>
        <p:spPr/>
        <p:txBody>
          <a:bodyPr/>
          <a:lstStyle/>
          <a:p>
            <a:fld id="{1C0A2804-DA31-4B99-AC9B-E21DC1E1D99D}" type="datetimeFigureOut">
              <a:rPr lang="ro-RO" smtClean="0"/>
              <a:t>15.07.2020</a:t>
            </a:fld>
            <a:endParaRPr lang="ro-RO"/>
          </a:p>
        </p:txBody>
      </p:sp>
      <p:sp>
        <p:nvSpPr>
          <p:cNvPr id="5" name="Footer Placeholder 4">
            <a:extLst>
              <a:ext uri="{FF2B5EF4-FFF2-40B4-BE49-F238E27FC236}">
                <a16:creationId xmlns:a16="http://schemas.microsoft.com/office/drawing/2014/main" id="{9B3D5514-D599-41C8-955E-EADA12427330}"/>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5E794387-E444-4FBA-9DE8-88FEC136DABD}"/>
              </a:ext>
            </a:extLst>
          </p:cNvPr>
          <p:cNvSpPr>
            <a:spLocks noGrp="1"/>
          </p:cNvSpPr>
          <p:nvPr>
            <p:ph type="sldNum" sz="quarter" idx="12"/>
          </p:nvPr>
        </p:nvSpPr>
        <p:spPr/>
        <p:txBody>
          <a:bodyPr/>
          <a:lstStyle/>
          <a:p>
            <a:fld id="{567FD3BD-DB77-4B36-9C6B-3D8F89A646D0}" type="slidenum">
              <a:rPr lang="ro-RO" smtClean="0"/>
              <a:t>‹#›</a:t>
            </a:fld>
            <a:endParaRPr lang="ro-RO"/>
          </a:p>
        </p:txBody>
      </p:sp>
    </p:spTree>
    <p:extLst>
      <p:ext uri="{BB962C8B-B14F-4D97-AF65-F5344CB8AC3E}">
        <p14:creationId xmlns:p14="http://schemas.microsoft.com/office/powerpoint/2010/main" val="2270638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D55D9-D623-42AD-8981-EB6DEAF0CD16}"/>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endParaRPr lang="ro-RO" dirty="0"/>
          </a:p>
        </p:txBody>
      </p:sp>
      <p:sp>
        <p:nvSpPr>
          <p:cNvPr id="3" name="Text Placeholder 2">
            <a:extLst>
              <a:ext uri="{FF2B5EF4-FFF2-40B4-BE49-F238E27FC236}">
                <a16:creationId xmlns:a16="http://schemas.microsoft.com/office/drawing/2014/main" id="{FFF7725D-1C1C-483B-B8B6-DFA977C319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07DB46FF-C9EC-444C-99C2-0FCF5F48A690}"/>
              </a:ext>
            </a:extLst>
          </p:cNvPr>
          <p:cNvSpPr>
            <a:spLocks noGrp="1"/>
          </p:cNvSpPr>
          <p:nvPr>
            <p:ph type="dt" sz="half" idx="10"/>
          </p:nvPr>
        </p:nvSpPr>
        <p:spPr/>
        <p:txBody>
          <a:bodyPr/>
          <a:lstStyle/>
          <a:p>
            <a:fld id="{1C0A2804-DA31-4B99-AC9B-E21DC1E1D99D}" type="datetimeFigureOut">
              <a:rPr lang="ro-RO" smtClean="0"/>
              <a:t>15.07.2020</a:t>
            </a:fld>
            <a:endParaRPr lang="ro-RO"/>
          </a:p>
        </p:txBody>
      </p:sp>
      <p:sp>
        <p:nvSpPr>
          <p:cNvPr id="5" name="Footer Placeholder 4">
            <a:extLst>
              <a:ext uri="{FF2B5EF4-FFF2-40B4-BE49-F238E27FC236}">
                <a16:creationId xmlns:a16="http://schemas.microsoft.com/office/drawing/2014/main" id="{5A8D7CE7-CADF-4B55-BDA9-B4CCD1C7181C}"/>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8199DCBA-92D9-4643-9DDF-059B86AB7D9B}"/>
              </a:ext>
            </a:extLst>
          </p:cNvPr>
          <p:cNvSpPr>
            <a:spLocks noGrp="1"/>
          </p:cNvSpPr>
          <p:nvPr>
            <p:ph type="sldNum" sz="quarter" idx="12"/>
          </p:nvPr>
        </p:nvSpPr>
        <p:spPr/>
        <p:txBody>
          <a:bodyPr/>
          <a:lstStyle/>
          <a:p>
            <a:fld id="{567FD3BD-DB77-4B36-9C6B-3D8F89A646D0}" type="slidenum">
              <a:rPr lang="ro-RO" smtClean="0"/>
              <a:t>‹#›</a:t>
            </a:fld>
            <a:endParaRPr lang="ro-RO"/>
          </a:p>
        </p:txBody>
      </p:sp>
    </p:spTree>
    <p:extLst>
      <p:ext uri="{BB962C8B-B14F-4D97-AF65-F5344CB8AC3E}">
        <p14:creationId xmlns:p14="http://schemas.microsoft.com/office/powerpoint/2010/main" val="127574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2E36C-0385-41FE-BCFB-E2C49D097A57}"/>
              </a:ext>
            </a:extLst>
          </p:cNvPr>
          <p:cNvSpPr>
            <a:spLocks noGrp="1"/>
          </p:cNvSpPr>
          <p:nvPr>
            <p:ph type="title"/>
          </p:nvPr>
        </p:nvSpPr>
        <p:spPr/>
        <p:txBody>
          <a:bodyPr/>
          <a:lstStyle/>
          <a:p>
            <a:r>
              <a:rPr lang="en-US" dirty="0"/>
              <a:t>Click to edit Master title style</a:t>
            </a:r>
            <a:endParaRPr lang="ro-RO" dirty="0"/>
          </a:p>
        </p:txBody>
      </p:sp>
      <p:sp>
        <p:nvSpPr>
          <p:cNvPr id="3" name="Content Placeholder 2">
            <a:extLst>
              <a:ext uri="{FF2B5EF4-FFF2-40B4-BE49-F238E27FC236}">
                <a16:creationId xmlns:a16="http://schemas.microsoft.com/office/drawing/2014/main" id="{9FB24540-4D2D-40A8-B47B-90A7B5C7E12B}"/>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o-RO" dirty="0"/>
          </a:p>
        </p:txBody>
      </p:sp>
      <p:sp>
        <p:nvSpPr>
          <p:cNvPr id="4" name="Content Placeholder 3">
            <a:extLst>
              <a:ext uri="{FF2B5EF4-FFF2-40B4-BE49-F238E27FC236}">
                <a16:creationId xmlns:a16="http://schemas.microsoft.com/office/drawing/2014/main" id="{511FEC65-7C85-4F7B-B7FD-DB8F6128FA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Date Placeholder 4">
            <a:extLst>
              <a:ext uri="{FF2B5EF4-FFF2-40B4-BE49-F238E27FC236}">
                <a16:creationId xmlns:a16="http://schemas.microsoft.com/office/drawing/2014/main" id="{056DCFAF-2D96-41AE-BE3D-5738EBC4B88A}"/>
              </a:ext>
            </a:extLst>
          </p:cNvPr>
          <p:cNvSpPr>
            <a:spLocks noGrp="1"/>
          </p:cNvSpPr>
          <p:nvPr>
            <p:ph type="dt" sz="half" idx="10"/>
          </p:nvPr>
        </p:nvSpPr>
        <p:spPr/>
        <p:txBody>
          <a:bodyPr/>
          <a:lstStyle/>
          <a:p>
            <a:fld id="{1C0A2804-DA31-4B99-AC9B-E21DC1E1D99D}" type="datetimeFigureOut">
              <a:rPr lang="ro-RO" smtClean="0"/>
              <a:t>15.07.2020</a:t>
            </a:fld>
            <a:endParaRPr lang="ro-RO"/>
          </a:p>
        </p:txBody>
      </p:sp>
      <p:sp>
        <p:nvSpPr>
          <p:cNvPr id="6" name="Footer Placeholder 5">
            <a:extLst>
              <a:ext uri="{FF2B5EF4-FFF2-40B4-BE49-F238E27FC236}">
                <a16:creationId xmlns:a16="http://schemas.microsoft.com/office/drawing/2014/main" id="{FD9B3003-D796-4ADD-9037-85FFE649C27F}"/>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9C52F5FA-E715-4172-A8B9-B8BF6A8D1B16}"/>
              </a:ext>
            </a:extLst>
          </p:cNvPr>
          <p:cNvSpPr>
            <a:spLocks noGrp="1"/>
          </p:cNvSpPr>
          <p:nvPr>
            <p:ph type="sldNum" sz="quarter" idx="12"/>
          </p:nvPr>
        </p:nvSpPr>
        <p:spPr/>
        <p:txBody>
          <a:bodyPr/>
          <a:lstStyle/>
          <a:p>
            <a:fld id="{567FD3BD-DB77-4B36-9C6B-3D8F89A646D0}" type="slidenum">
              <a:rPr lang="ro-RO" smtClean="0"/>
              <a:t>‹#›</a:t>
            </a:fld>
            <a:endParaRPr lang="ro-RO"/>
          </a:p>
        </p:txBody>
      </p:sp>
    </p:spTree>
    <p:extLst>
      <p:ext uri="{BB962C8B-B14F-4D97-AF65-F5344CB8AC3E}">
        <p14:creationId xmlns:p14="http://schemas.microsoft.com/office/powerpoint/2010/main" val="1434206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236FF-1574-46D1-87DF-22F43077AD0D}"/>
              </a:ext>
            </a:extLst>
          </p:cNvPr>
          <p:cNvSpPr>
            <a:spLocks noGrp="1"/>
          </p:cNvSpPr>
          <p:nvPr>
            <p:ph type="title"/>
          </p:nvPr>
        </p:nvSpPr>
        <p:spPr>
          <a:xfrm>
            <a:off x="839788" y="365125"/>
            <a:ext cx="10515600" cy="1325563"/>
          </a:xfrm>
        </p:spPr>
        <p:txBody>
          <a:bodyPr/>
          <a:lstStyle/>
          <a:p>
            <a:r>
              <a:rPr lang="en-US" dirty="0"/>
              <a:t>Click to edit Master title style</a:t>
            </a:r>
            <a:endParaRPr lang="ro-RO" dirty="0"/>
          </a:p>
        </p:txBody>
      </p:sp>
      <p:sp>
        <p:nvSpPr>
          <p:cNvPr id="3" name="Text Placeholder 2">
            <a:extLst>
              <a:ext uri="{FF2B5EF4-FFF2-40B4-BE49-F238E27FC236}">
                <a16:creationId xmlns:a16="http://schemas.microsoft.com/office/drawing/2014/main" id="{303BD2A0-92FB-4C36-8F66-AE9F3EAC4B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2EC57B6-8C54-41FA-99A5-318EDFCB771D}"/>
              </a:ext>
            </a:extLst>
          </p:cNvPr>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o-RO" dirty="0"/>
          </a:p>
        </p:txBody>
      </p:sp>
      <p:sp>
        <p:nvSpPr>
          <p:cNvPr id="5" name="Text Placeholder 4">
            <a:extLst>
              <a:ext uri="{FF2B5EF4-FFF2-40B4-BE49-F238E27FC236}">
                <a16:creationId xmlns:a16="http://schemas.microsoft.com/office/drawing/2014/main" id="{640FC3EC-82A9-42CD-A36E-D95AA7B6FA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6E27B7-0D89-426C-B095-DDE759F403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Date Placeholder 6">
            <a:extLst>
              <a:ext uri="{FF2B5EF4-FFF2-40B4-BE49-F238E27FC236}">
                <a16:creationId xmlns:a16="http://schemas.microsoft.com/office/drawing/2014/main" id="{003F6035-4EC6-400F-A511-0C063314FE1A}"/>
              </a:ext>
            </a:extLst>
          </p:cNvPr>
          <p:cNvSpPr>
            <a:spLocks noGrp="1"/>
          </p:cNvSpPr>
          <p:nvPr>
            <p:ph type="dt" sz="half" idx="10"/>
          </p:nvPr>
        </p:nvSpPr>
        <p:spPr/>
        <p:txBody>
          <a:bodyPr/>
          <a:lstStyle/>
          <a:p>
            <a:fld id="{1C0A2804-DA31-4B99-AC9B-E21DC1E1D99D}" type="datetimeFigureOut">
              <a:rPr lang="ro-RO" smtClean="0"/>
              <a:t>15.07.2020</a:t>
            </a:fld>
            <a:endParaRPr lang="ro-RO"/>
          </a:p>
        </p:txBody>
      </p:sp>
      <p:sp>
        <p:nvSpPr>
          <p:cNvPr id="8" name="Footer Placeholder 7">
            <a:extLst>
              <a:ext uri="{FF2B5EF4-FFF2-40B4-BE49-F238E27FC236}">
                <a16:creationId xmlns:a16="http://schemas.microsoft.com/office/drawing/2014/main" id="{DA392C4E-F1DE-477F-BC77-825F920A887B}"/>
              </a:ext>
            </a:extLst>
          </p:cNvPr>
          <p:cNvSpPr>
            <a:spLocks noGrp="1"/>
          </p:cNvSpPr>
          <p:nvPr>
            <p:ph type="ftr" sz="quarter" idx="11"/>
          </p:nvPr>
        </p:nvSpPr>
        <p:spPr/>
        <p:txBody>
          <a:bodyPr/>
          <a:lstStyle/>
          <a:p>
            <a:endParaRPr lang="ro-RO"/>
          </a:p>
        </p:txBody>
      </p:sp>
      <p:sp>
        <p:nvSpPr>
          <p:cNvPr id="9" name="Slide Number Placeholder 8">
            <a:extLst>
              <a:ext uri="{FF2B5EF4-FFF2-40B4-BE49-F238E27FC236}">
                <a16:creationId xmlns:a16="http://schemas.microsoft.com/office/drawing/2014/main" id="{0C62DD74-9A00-4AC7-BF41-D8D844297828}"/>
              </a:ext>
            </a:extLst>
          </p:cNvPr>
          <p:cNvSpPr>
            <a:spLocks noGrp="1"/>
          </p:cNvSpPr>
          <p:nvPr>
            <p:ph type="sldNum" sz="quarter" idx="12"/>
          </p:nvPr>
        </p:nvSpPr>
        <p:spPr/>
        <p:txBody>
          <a:bodyPr/>
          <a:lstStyle/>
          <a:p>
            <a:fld id="{567FD3BD-DB77-4B36-9C6B-3D8F89A646D0}" type="slidenum">
              <a:rPr lang="ro-RO" smtClean="0"/>
              <a:t>‹#›</a:t>
            </a:fld>
            <a:endParaRPr lang="ro-RO"/>
          </a:p>
        </p:txBody>
      </p:sp>
    </p:spTree>
    <p:extLst>
      <p:ext uri="{BB962C8B-B14F-4D97-AF65-F5344CB8AC3E}">
        <p14:creationId xmlns:p14="http://schemas.microsoft.com/office/powerpoint/2010/main" val="877306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0CBB3-6B52-4BFE-8B79-29558034D721}"/>
              </a:ext>
            </a:extLst>
          </p:cNvPr>
          <p:cNvSpPr>
            <a:spLocks noGrp="1"/>
          </p:cNvSpPr>
          <p:nvPr>
            <p:ph type="title"/>
          </p:nvPr>
        </p:nvSpPr>
        <p:spPr/>
        <p:txBody>
          <a:bodyPr/>
          <a:lstStyle/>
          <a:p>
            <a:r>
              <a:rPr lang="en-US" dirty="0"/>
              <a:t>Click to edit Master title style</a:t>
            </a:r>
            <a:endParaRPr lang="ro-RO" dirty="0"/>
          </a:p>
        </p:txBody>
      </p:sp>
      <p:sp>
        <p:nvSpPr>
          <p:cNvPr id="3" name="Date Placeholder 2">
            <a:extLst>
              <a:ext uri="{FF2B5EF4-FFF2-40B4-BE49-F238E27FC236}">
                <a16:creationId xmlns:a16="http://schemas.microsoft.com/office/drawing/2014/main" id="{7E734557-BE86-476B-8555-C30B7183BB0C}"/>
              </a:ext>
            </a:extLst>
          </p:cNvPr>
          <p:cNvSpPr>
            <a:spLocks noGrp="1"/>
          </p:cNvSpPr>
          <p:nvPr>
            <p:ph type="dt" sz="half" idx="10"/>
          </p:nvPr>
        </p:nvSpPr>
        <p:spPr/>
        <p:txBody>
          <a:bodyPr/>
          <a:lstStyle/>
          <a:p>
            <a:fld id="{1C0A2804-DA31-4B99-AC9B-E21DC1E1D99D}" type="datetimeFigureOut">
              <a:rPr lang="ro-RO" smtClean="0"/>
              <a:t>15.07.2020</a:t>
            </a:fld>
            <a:endParaRPr lang="ro-RO"/>
          </a:p>
        </p:txBody>
      </p:sp>
      <p:sp>
        <p:nvSpPr>
          <p:cNvPr id="4" name="Footer Placeholder 3">
            <a:extLst>
              <a:ext uri="{FF2B5EF4-FFF2-40B4-BE49-F238E27FC236}">
                <a16:creationId xmlns:a16="http://schemas.microsoft.com/office/drawing/2014/main" id="{8FD6F188-B2F4-4DB4-AD69-121B17F3ACC3}"/>
              </a:ext>
            </a:extLst>
          </p:cNvPr>
          <p:cNvSpPr>
            <a:spLocks noGrp="1"/>
          </p:cNvSpPr>
          <p:nvPr>
            <p:ph type="ftr" sz="quarter" idx="11"/>
          </p:nvPr>
        </p:nvSpPr>
        <p:spPr/>
        <p:txBody>
          <a:bodyPr/>
          <a:lstStyle/>
          <a:p>
            <a:endParaRPr lang="ro-RO"/>
          </a:p>
        </p:txBody>
      </p:sp>
      <p:sp>
        <p:nvSpPr>
          <p:cNvPr id="5" name="Slide Number Placeholder 4">
            <a:extLst>
              <a:ext uri="{FF2B5EF4-FFF2-40B4-BE49-F238E27FC236}">
                <a16:creationId xmlns:a16="http://schemas.microsoft.com/office/drawing/2014/main" id="{3C67C19F-AF3F-47F9-B1E8-A16338DF6548}"/>
              </a:ext>
            </a:extLst>
          </p:cNvPr>
          <p:cNvSpPr>
            <a:spLocks noGrp="1"/>
          </p:cNvSpPr>
          <p:nvPr>
            <p:ph type="sldNum" sz="quarter" idx="12"/>
          </p:nvPr>
        </p:nvSpPr>
        <p:spPr/>
        <p:txBody>
          <a:bodyPr/>
          <a:lstStyle/>
          <a:p>
            <a:fld id="{567FD3BD-DB77-4B36-9C6B-3D8F89A646D0}" type="slidenum">
              <a:rPr lang="ro-RO" smtClean="0"/>
              <a:t>‹#›</a:t>
            </a:fld>
            <a:endParaRPr lang="ro-RO"/>
          </a:p>
        </p:txBody>
      </p:sp>
    </p:spTree>
    <p:extLst>
      <p:ext uri="{BB962C8B-B14F-4D97-AF65-F5344CB8AC3E}">
        <p14:creationId xmlns:p14="http://schemas.microsoft.com/office/powerpoint/2010/main" val="2709089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395D92-F2E0-46C0-97E2-89B72DC0FEBA}"/>
              </a:ext>
            </a:extLst>
          </p:cNvPr>
          <p:cNvSpPr>
            <a:spLocks noGrp="1"/>
          </p:cNvSpPr>
          <p:nvPr>
            <p:ph type="dt" sz="half" idx="10"/>
          </p:nvPr>
        </p:nvSpPr>
        <p:spPr/>
        <p:txBody>
          <a:bodyPr/>
          <a:lstStyle/>
          <a:p>
            <a:fld id="{1C0A2804-DA31-4B99-AC9B-E21DC1E1D99D}" type="datetimeFigureOut">
              <a:rPr lang="ro-RO" smtClean="0"/>
              <a:t>15.07.2020</a:t>
            </a:fld>
            <a:endParaRPr lang="ro-RO"/>
          </a:p>
        </p:txBody>
      </p:sp>
      <p:sp>
        <p:nvSpPr>
          <p:cNvPr id="3" name="Footer Placeholder 2">
            <a:extLst>
              <a:ext uri="{FF2B5EF4-FFF2-40B4-BE49-F238E27FC236}">
                <a16:creationId xmlns:a16="http://schemas.microsoft.com/office/drawing/2014/main" id="{D8F4B973-B62B-4350-883D-EDC83C99905C}"/>
              </a:ext>
            </a:extLst>
          </p:cNvPr>
          <p:cNvSpPr>
            <a:spLocks noGrp="1"/>
          </p:cNvSpPr>
          <p:nvPr>
            <p:ph type="ftr" sz="quarter" idx="11"/>
          </p:nvPr>
        </p:nvSpPr>
        <p:spPr/>
        <p:txBody>
          <a:bodyPr/>
          <a:lstStyle/>
          <a:p>
            <a:endParaRPr lang="ro-RO"/>
          </a:p>
        </p:txBody>
      </p:sp>
      <p:sp>
        <p:nvSpPr>
          <p:cNvPr id="4" name="Slide Number Placeholder 3">
            <a:extLst>
              <a:ext uri="{FF2B5EF4-FFF2-40B4-BE49-F238E27FC236}">
                <a16:creationId xmlns:a16="http://schemas.microsoft.com/office/drawing/2014/main" id="{B954668D-2FAE-4025-BE88-40F20B8BE1DF}"/>
              </a:ext>
            </a:extLst>
          </p:cNvPr>
          <p:cNvSpPr>
            <a:spLocks noGrp="1"/>
          </p:cNvSpPr>
          <p:nvPr>
            <p:ph type="sldNum" sz="quarter" idx="12"/>
          </p:nvPr>
        </p:nvSpPr>
        <p:spPr/>
        <p:txBody>
          <a:bodyPr/>
          <a:lstStyle/>
          <a:p>
            <a:fld id="{567FD3BD-DB77-4B36-9C6B-3D8F89A646D0}" type="slidenum">
              <a:rPr lang="ro-RO" smtClean="0"/>
              <a:t>‹#›</a:t>
            </a:fld>
            <a:endParaRPr lang="ro-RO"/>
          </a:p>
        </p:txBody>
      </p:sp>
    </p:spTree>
    <p:extLst>
      <p:ext uri="{BB962C8B-B14F-4D97-AF65-F5344CB8AC3E}">
        <p14:creationId xmlns:p14="http://schemas.microsoft.com/office/powerpoint/2010/main" val="2330788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1B918-6337-4E19-8149-9F0177487309}"/>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endParaRPr lang="ro-RO" dirty="0"/>
          </a:p>
        </p:txBody>
      </p:sp>
      <p:sp>
        <p:nvSpPr>
          <p:cNvPr id="3" name="Content Placeholder 2">
            <a:extLst>
              <a:ext uri="{FF2B5EF4-FFF2-40B4-BE49-F238E27FC236}">
                <a16:creationId xmlns:a16="http://schemas.microsoft.com/office/drawing/2014/main" id="{BE6EA7DD-9003-4EAA-A892-59A7F4A06A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a:extLst>
              <a:ext uri="{FF2B5EF4-FFF2-40B4-BE49-F238E27FC236}">
                <a16:creationId xmlns:a16="http://schemas.microsoft.com/office/drawing/2014/main" id="{C93BEB69-0481-4501-A05C-37FD28EC80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9CE1B1-CD78-44DE-8B67-F24D63C7FC8A}"/>
              </a:ext>
            </a:extLst>
          </p:cNvPr>
          <p:cNvSpPr>
            <a:spLocks noGrp="1"/>
          </p:cNvSpPr>
          <p:nvPr>
            <p:ph type="dt" sz="half" idx="10"/>
          </p:nvPr>
        </p:nvSpPr>
        <p:spPr/>
        <p:txBody>
          <a:bodyPr/>
          <a:lstStyle/>
          <a:p>
            <a:fld id="{1C0A2804-DA31-4B99-AC9B-E21DC1E1D99D}" type="datetimeFigureOut">
              <a:rPr lang="ro-RO" smtClean="0"/>
              <a:t>15.07.2020</a:t>
            </a:fld>
            <a:endParaRPr lang="ro-RO"/>
          </a:p>
        </p:txBody>
      </p:sp>
      <p:sp>
        <p:nvSpPr>
          <p:cNvPr id="6" name="Footer Placeholder 5">
            <a:extLst>
              <a:ext uri="{FF2B5EF4-FFF2-40B4-BE49-F238E27FC236}">
                <a16:creationId xmlns:a16="http://schemas.microsoft.com/office/drawing/2014/main" id="{F934D31B-4CC2-460A-B0F9-DD1267812ACC}"/>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104E6BAD-6FC8-4B97-97D1-6B3BBDE6A903}"/>
              </a:ext>
            </a:extLst>
          </p:cNvPr>
          <p:cNvSpPr>
            <a:spLocks noGrp="1"/>
          </p:cNvSpPr>
          <p:nvPr>
            <p:ph type="sldNum" sz="quarter" idx="12"/>
          </p:nvPr>
        </p:nvSpPr>
        <p:spPr/>
        <p:txBody>
          <a:bodyPr/>
          <a:lstStyle/>
          <a:p>
            <a:fld id="{567FD3BD-DB77-4B36-9C6B-3D8F89A646D0}" type="slidenum">
              <a:rPr lang="ro-RO" smtClean="0"/>
              <a:t>‹#›</a:t>
            </a:fld>
            <a:endParaRPr lang="ro-RO"/>
          </a:p>
        </p:txBody>
      </p:sp>
    </p:spTree>
    <p:extLst>
      <p:ext uri="{BB962C8B-B14F-4D97-AF65-F5344CB8AC3E}">
        <p14:creationId xmlns:p14="http://schemas.microsoft.com/office/powerpoint/2010/main" val="2631714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87E44-10D4-4E65-B843-5D3EE9ADE5A4}"/>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endParaRPr lang="ro-RO" dirty="0"/>
          </a:p>
        </p:txBody>
      </p:sp>
      <p:sp>
        <p:nvSpPr>
          <p:cNvPr id="3" name="Picture Placeholder 2">
            <a:extLst>
              <a:ext uri="{FF2B5EF4-FFF2-40B4-BE49-F238E27FC236}">
                <a16:creationId xmlns:a16="http://schemas.microsoft.com/office/drawing/2014/main" id="{C5CCE775-8F26-49B8-B9B3-2563B0783D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dirty="0"/>
          </a:p>
        </p:txBody>
      </p:sp>
      <p:sp>
        <p:nvSpPr>
          <p:cNvPr id="4" name="Text Placeholder 3">
            <a:extLst>
              <a:ext uri="{FF2B5EF4-FFF2-40B4-BE49-F238E27FC236}">
                <a16:creationId xmlns:a16="http://schemas.microsoft.com/office/drawing/2014/main" id="{5234E2BE-DA31-4186-8D29-96767C6DD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350B04E-3AB5-4D3F-8CFE-AEB421CD1EEB}"/>
              </a:ext>
            </a:extLst>
          </p:cNvPr>
          <p:cNvSpPr>
            <a:spLocks noGrp="1"/>
          </p:cNvSpPr>
          <p:nvPr>
            <p:ph type="dt" sz="half" idx="10"/>
          </p:nvPr>
        </p:nvSpPr>
        <p:spPr/>
        <p:txBody>
          <a:bodyPr/>
          <a:lstStyle/>
          <a:p>
            <a:fld id="{1C0A2804-DA31-4B99-AC9B-E21DC1E1D99D}" type="datetimeFigureOut">
              <a:rPr lang="ro-RO" smtClean="0"/>
              <a:t>15.07.2020</a:t>
            </a:fld>
            <a:endParaRPr lang="ro-RO"/>
          </a:p>
        </p:txBody>
      </p:sp>
      <p:sp>
        <p:nvSpPr>
          <p:cNvPr id="6" name="Footer Placeholder 5">
            <a:extLst>
              <a:ext uri="{FF2B5EF4-FFF2-40B4-BE49-F238E27FC236}">
                <a16:creationId xmlns:a16="http://schemas.microsoft.com/office/drawing/2014/main" id="{40695FFC-24B2-47B6-9043-3491BF3BE122}"/>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0BEB5955-C355-44D8-AC99-2673D6E0DBFA}"/>
              </a:ext>
            </a:extLst>
          </p:cNvPr>
          <p:cNvSpPr>
            <a:spLocks noGrp="1"/>
          </p:cNvSpPr>
          <p:nvPr>
            <p:ph type="sldNum" sz="quarter" idx="12"/>
          </p:nvPr>
        </p:nvSpPr>
        <p:spPr/>
        <p:txBody>
          <a:bodyPr/>
          <a:lstStyle/>
          <a:p>
            <a:fld id="{567FD3BD-DB77-4B36-9C6B-3D8F89A646D0}" type="slidenum">
              <a:rPr lang="ro-RO" smtClean="0"/>
              <a:t>‹#›</a:t>
            </a:fld>
            <a:endParaRPr lang="ro-RO"/>
          </a:p>
        </p:txBody>
      </p:sp>
    </p:spTree>
    <p:extLst>
      <p:ext uri="{BB962C8B-B14F-4D97-AF65-F5344CB8AC3E}">
        <p14:creationId xmlns:p14="http://schemas.microsoft.com/office/powerpoint/2010/main" val="1406364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423915-2A54-4E14-ACC6-69116CA87A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ro-RO" dirty="0"/>
          </a:p>
        </p:txBody>
      </p:sp>
      <p:sp>
        <p:nvSpPr>
          <p:cNvPr id="3" name="Text Placeholder 2">
            <a:extLst>
              <a:ext uri="{FF2B5EF4-FFF2-40B4-BE49-F238E27FC236}">
                <a16:creationId xmlns:a16="http://schemas.microsoft.com/office/drawing/2014/main" id="{F0544A4B-4D93-4940-AACD-5D5A8BB9DE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o-RO" dirty="0"/>
          </a:p>
        </p:txBody>
      </p:sp>
      <p:sp>
        <p:nvSpPr>
          <p:cNvPr id="4" name="Date Placeholder 3">
            <a:extLst>
              <a:ext uri="{FF2B5EF4-FFF2-40B4-BE49-F238E27FC236}">
                <a16:creationId xmlns:a16="http://schemas.microsoft.com/office/drawing/2014/main" id="{C2E4EA32-3CA4-45FF-B073-247E74EA0B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0A2804-DA31-4B99-AC9B-E21DC1E1D99D}" type="datetimeFigureOut">
              <a:rPr lang="ro-RO" smtClean="0"/>
              <a:t>15.07.2020</a:t>
            </a:fld>
            <a:endParaRPr lang="ro-RO"/>
          </a:p>
        </p:txBody>
      </p:sp>
      <p:sp>
        <p:nvSpPr>
          <p:cNvPr id="5" name="Footer Placeholder 4">
            <a:extLst>
              <a:ext uri="{FF2B5EF4-FFF2-40B4-BE49-F238E27FC236}">
                <a16:creationId xmlns:a16="http://schemas.microsoft.com/office/drawing/2014/main" id="{B7DFFE41-3181-4C12-8826-F929A1BD26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a:extLst>
              <a:ext uri="{FF2B5EF4-FFF2-40B4-BE49-F238E27FC236}">
                <a16:creationId xmlns:a16="http://schemas.microsoft.com/office/drawing/2014/main" id="{17A3A86B-A91C-4E2D-96B6-CCFBF2E893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FD3BD-DB77-4B36-9C6B-3D8F89A646D0}" type="slidenum">
              <a:rPr lang="ro-RO" smtClean="0"/>
              <a:t>‹#›</a:t>
            </a:fld>
            <a:endParaRPr lang="ro-RO"/>
          </a:p>
        </p:txBody>
      </p:sp>
    </p:spTree>
    <p:extLst>
      <p:ext uri="{BB962C8B-B14F-4D97-AF65-F5344CB8AC3E}">
        <p14:creationId xmlns:p14="http://schemas.microsoft.com/office/powerpoint/2010/main" val="1698663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10.emf"/></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11.emf"/></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12.emf"/></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13.emf"/></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14.emf"/></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15.emf"/></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16.emf"/></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17.emf"/></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18.emf"/></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19.emf"/></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20.emf"/></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21.emf"/></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22.emf"/></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23.emf"/></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24.emf"/></Relationships>
</file>

<file path=ppt/slides/_rels/slide2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25.emf"/></Relationships>
</file>

<file path=ppt/slides/_rels/slide2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26.emf"/></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27.emf"/></Relationships>
</file>

<file path=ppt/slides/_rels/slide3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28.emf"/></Relationships>
</file>

<file path=ppt/slides/_rels/slide3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29.emf"/></Relationships>
</file>

<file path=ppt/slides/_rels/slide3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30.emf"/></Relationships>
</file>

<file path=ppt/slides/_rels/slide3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31.emf"/></Relationships>
</file>

<file path=ppt/slides/_rels/slide3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32.emf"/></Relationships>
</file>

<file path=ppt/slides/_rels/slide3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33.emf"/></Relationships>
</file>

<file path=ppt/slides/_rels/slide3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2" name="TextBox 7"/>
          <p:cNvSpPr txBox="1">
            <a:spLocks noChangeArrowheads="1"/>
          </p:cNvSpPr>
          <p:nvPr/>
        </p:nvSpPr>
        <p:spPr bwMode="auto">
          <a:xfrm>
            <a:off x="10605009" y="6303010"/>
            <a:ext cx="1586991" cy="366960"/>
          </a:xfrm>
          <a:prstGeom prst="rect">
            <a:avLst/>
          </a:prstGeom>
          <a:noFill/>
          <a:ln w="9525">
            <a:noFill/>
            <a:miter lim="800000"/>
            <a:headEnd/>
            <a:tailEnd/>
          </a:ln>
        </p:spPr>
        <p:txBody>
          <a:bodyPr wrap="square">
            <a:spAutoFit/>
          </a:bodyPr>
          <a:lstStyle/>
          <a:p>
            <a:pPr>
              <a:lnSpc>
                <a:spcPct val="120000"/>
              </a:lnSpc>
            </a:pPr>
            <a:r>
              <a:rPr lang="ro-RO" sz="1600" dirty="0">
                <a:solidFill>
                  <a:prstClr val="white"/>
                </a:solidFill>
                <a:latin typeface="Open Sans" panose="020B0606030504020204" pitchFamily="34" charset="0"/>
                <a:ea typeface="Open Sans" panose="020B0606030504020204" pitchFamily="34" charset="0"/>
                <a:cs typeface="Open Sans" panose="020B0606030504020204" pitchFamily="34" charset="0"/>
              </a:rPr>
              <a:t> </a:t>
            </a:r>
            <a:r>
              <a:rPr lang="ro-RO" sz="1600" b="1" dirty="0">
                <a:solidFill>
                  <a:srgbClr val="FBDC1E"/>
                </a:solidFill>
                <a:latin typeface="Open Sans" panose="020B0606030504020204" pitchFamily="34" charset="0"/>
                <a:ea typeface="Open Sans" panose="020B0606030504020204" pitchFamily="34" charset="0"/>
                <a:cs typeface="Open Sans" panose="020B0606030504020204" pitchFamily="34" charset="0"/>
              </a:rPr>
              <a:t>Mai 2020</a:t>
            </a:r>
          </a:p>
        </p:txBody>
      </p:sp>
      <p:pic>
        <p:nvPicPr>
          <p:cNvPr id="2053" name="Picture 1" descr="ddlogo.png"/>
          <p:cNvPicPr>
            <a:picLocks noChangeAspect="1"/>
          </p:cNvPicPr>
          <p:nvPr/>
        </p:nvPicPr>
        <p:blipFill>
          <a:blip r:embed="rId2"/>
          <a:srcRect/>
          <a:stretch>
            <a:fillRect/>
          </a:stretch>
        </p:blipFill>
        <p:spPr bwMode="auto">
          <a:xfrm>
            <a:off x="9264837" y="1257735"/>
            <a:ext cx="1880790" cy="702745"/>
          </a:xfrm>
          <a:prstGeom prst="rect">
            <a:avLst/>
          </a:prstGeom>
          <a:noFill/>
          <a:ln w="9525">
            <a:noFill/>
            <a:miter lim="800000"/>
            <a:headEnd/>
            <a:tailEnd/>
          </a:ln>
        </p:spPr>
      </p:pic>
      <p:pic>
        <p:nvPicPr>
          <p:cNvPr id="8" name="Picture 7">
            <a:extLst>
              <a:ext uri="{FF2B5EF4-FFF2-40B4-BE49-F238E27FC236}">
                <a16:creationId xmlns:a16="http://schemas.microsoft.com/office/drawing/2014/main" id="{7DF975DB-D775-4C36-ADF2-BE1FE30D58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198" y="0"/>
            <a:ext cx="11235600" cy="384071"/>
          </a:xfrm>
          <a:prstGeom prst="rect">
            <a:avLst/>
          </a:prstGeom>
        </p:spPr>
      </p:pic>
      <p:sp>
        <p:nvSpPr>
          <p:cNvPr id="9" name="TextBox 3">
            <a:extLst>
              <a:ext uri="{FF2B5EF4-FFF2-40B4-BE49-F238E27FC236}">
                <a16:creationId xmlns:a16="http://schemas.microsoft.com/office/drawing/2014/main" id="{E8B15EF9-38E7-4997-89CE-03BA504FE2BD}"/>
              </a:ext>
            </a:extLst>
          </p:cNvPr>
          <p:cNvSpPr txBox="1">
            <a:spLocks noChangeArrowheads="1"/>
          </p:cNvSpPr>
          <p:nvPr/>
        </p:nvSpPr>
        <p:spPr bwMode="auto">
          <a:xfrm>
            <a:off x="3764133" y="3288053"/>
            <a:ext cx="5743852" cy="2062103"/>
          </a:xfrm>
          <a:prstGeom prst="rect">
            <a:avLst/>
          </a:prstGeom>
          <a:noFill/>
          <a:ln w="9525">
            <a:noFill/>
            <a:miter lim="800000"/>
            <a:headEnd/>
            <a:tailEnd/>
          </a:ln>
        </p:spPr>
        <p:txBody>
          <a:bodyPr wrap="square">
            <a:spAutoFit/>
          </a:bodyPr>
          <a:lstStyle/>
          <a:p>
            <a:r>
              <a:rPr lang="ro-RO" sz="3200" b="1" cap="small" dirty="0">
                <a:solidFill>
                  <a:srgbClr val="FBDC21"/>
                </a:solidFill>
                <a:latin typeface="Open Sans" panose="020B0606030504020204" pitchFamily="34" charset="0"/>
                <a:ea typeface="Open Sans" panose="020B0606030504020204" pitchFamily="34" charset="0"/>
                <a:cs typeface="Open Sans" panose="020B0606030504020204" pitchFamily="34" charset="0"/>
              </a:rPr>
              <a:t>Raport privind traficul auto și al persoanelor în perioada </a:t>
            </a:r>
            <a:r>
              <a:rPr lang="ro-RO" sz="3200" b="1" cap="small">
                <a:solidFill>
                  <a:srgbClr val="FBDC21"/>
                </a:solidFill>
                <a:latin typeface="Open Sans" panose="020B0606030504020204" pitchFamily="34" charset="0"/>
                <a:ea typeface="Open Sans" panose="020B0606030504020204" pitchFamily="34" charset="0"/>
                <a:cs typeface="Open Sans" panose="020B0606030504020204" pitchFamily="34" charset="0"/>
              </a:rPr>
              <a:t>pandemiei covid-19</a:t>
            </a:r>
          </a:p>
          <a:p>
            <a:r>
              <a:rPr lang="ro-RO" sz="3200" b="1" cap="small">
                <a:solidFill>
                  <a:srgbClr val="FBDC21"/>
                </a:solidFill>
                <a:latin typeface="Open Sans" panose="020B0606030504020204" pitchFamily="34" charset="0"/>
                <a:ea typeface="Open Sans" panose="020B0606030504020204" pitchFamily="34" charset="0"/>
                <a:cs typeface="Open Sans" panose="020B0606030504020204" pitchFamily="34" charset="0"/>
              </a:rPr>
              <a:t>Ulterior stării de urgență</a:t>
            </a:r>
            <a:endParaRPr lang="ro-RO" sz="3200" b="1" cap="small" dirty="0">
              <a:solidFill>
                <a:srgbClr val="FBDC2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3" name="Picture 2" descr="A picture containing drawing&#10;&#10;Description automatically generated">
            <a:extLst>
              <a:ext uri="{FF2B5EF4-FFF2-40B4-BE49-F238E27FC236}">
                <a16:creationId xmlns:a16="http://schemas.microsoft.com/office/drawing/2014/main" id="{C59ABDE0-9AFA-425D-965A-33916C5996A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1234" y="1258480"/>
            <a:ext cx="2902714" cy="702000"/>
          </a:xfrm>
          <a:prstGeom prst="rect">
            <a:avLst/>
          </a:prstGeom>
        </p:spPr>
      </p:pic>
    </p:spTree>
    <p:extLst>
      <p:ext uri="{BB962C8B-B14F-4D97-AF65-F5344CB8AC3E}">
        <p14:creationId xmlns:p14="http://schemas.microsoft.com/office/powerpoint/2010/main" val="3275771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7" name="TextBox 6">
            <a:extLst>
              <a:ext uri="{FF2B5EF4-FFF2-40B4-BE49-F238E27FC236}">
                <a16:creationId xmlns:a16="http://schemas.microsoft.com/office/drawing/2014/main" id="{A649C594-39EF-4812-8560-B9E438A42EBC}"/>
              </a:ext>
            </a:extLst>
          </p:cNvPr>
          <p:cNvSpPr txBox="1"/>
          <p:nvPr/>
        </p:nvSpPr>
        <p:spPr>
          <a:xfrm>
            <a:off x="586476" y="753360"/>
            <a:ext cx="4054892" cy="984885"/>
          </a:xfrm>
          <a:prstGeom prst="rect">
            <a:avLst/>
          </a:prstGeom>
          <a:noFill/>
        </p:spPr>
        <p:txBody>
          <a:bodyPr wrap="square" rtlCol="0">
            <a:spAutoFit/>
          </a:bodyPr>
          <a:lstStyle/>
          <a:p>
            <a:r>
              <a:rPr lang="en-US" sz="4000" b="1">
                <a:latin typeface="Open Sans" panose="020B0606030504020204" pitchFamily="34" charset="0"/>
                <a:ea typeface="Open Sans" panose="020B0606030504020204" pitchFamily="34" charset="0"/>
                <a:cs typeface="Open Sans" panose="020B0606030504020204" pitchFamily="34" charset="0"/>
              </a:rPr>
              <a:t>45</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muncă</a:t>
            </a:r>
          </a:p>
        </p:txBody>
      </p:sp>
      <p:sp>
        <p:nvSpPr>
          <p:cNvPr id="8" name="TextBox 7">
            <a:extLst>
              <a:ext uri="{FF2B5EF4-FFF2-40B4-BE49-F238E27FC236}">
                <a16:creationId xmlns:a16="http://schemas.microsoft.com/office/drawing/2014/main" id="{ECC397AC-346E-4892-9DDA-7B9BEDDFBCD7}"/>
              </a:ext>
            </a:extLst>
          </p:cNvPr>
          <p:cNvSpPr txBox="1"/>
          <p:nvPr/>
        </p:nvSpPr>
        <p:spPr>
          <a:xfrm>
            <a:off x="6146450" y="737494"/>
            <a:ext cx="4524703" cy="984885"/>
          </a:xfrm>
          <a:prstGeom prst="rect">
            <a:avLst/>
          </a:prstGeom>
          <a:noFill/>
        </p:spPr>
        <p:txBody>
          <a:bodyPr wrap="square" rtlCol="0">
            <a:spAutoFit/>
          </a:bodyPr>
          <a:lstStyle/>
          <a:p>
            <a:r>
              <a:rPr lang="ro-RO" sz="4000" b="1">
                <a:latin typeface="Open Sans" panose="020B0606030504020204" pitchFamily="34" charset="0"/>
                <a:ea typeface="Open Sans" panose="020B0606030504020204" pitchFamily="34" charset="0"/>
                <a:cs typeface="Open Sans" panose="020B0606030504020204" pitchFamily="34" charset="0"/>
              </a:rPr>
              <a:t>7</a:t>
            </a:r>
            <a:r>
              <a:rPr lang="en-US" sz="4000" b="1">
                <a:latin typeface="Open Sans" panose="020B0606030504020204" pitchFamily="34" charset="0"/>
                <a:ea typeface="Open Sans" panose="020B0606030504020204" pitchFamily="34" charset="0"/>
                <a:cs typeface="Open Sans" panose="020B0606030504020204" pitchFamily="34" charset="0"/>
              </a:rPr>
              <a:t>4</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weekend</a:t>
            </a:r>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lvl="0" defTabSz="609585">
              <a:lnSpc>
                <a:spcPct val="120000"/>
              </a:lnSpc>
              <a:defRPr/>
            </a:pPr>
            <a:r>
              <a:rPr lang="ro-RO" altLang="en-US" sz="32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București – zona centrală</a:t>
            </a:r>
            <a:endParaRPr kumimoji="0" lang="ro-RO" altLang="en-US" sz="3200" b="1" i="0" u="none" strike="noStrike" kern="1200" cap="none" spc="0" normalizeH="0" baseline="0" dirty="0">
              <a:ln>
                <a:noFill/>
              </a:ln>
              <a:solidFill>
                <a:srgbClr val="FBDC21"/>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pic>
        <p:nvPicPr>
          <p:cNvPr id="11" name="Picture 10" descr="A picture containing drawing&#10;&#10;Description automatically generated">
            <a:extLst>
              <a:ext uri="{FF2B5EF4-FFF2-40B4-BE49-F238E27FC236}">
                <a16:creationId xmlns:a16="http://schemas.microsoft.com/office/drawing/2014/main" id="{D4FF33C1-76BF-4989-8B08-81C45A0653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pic>
        <p:nvPicPr>
          <p:cNvPr id="4" name="Picture 3">
            <a:extLst>
              <a:ext uri="{FF2B5EF4-FFF2-40B4-BE49-F238E27FC236}">
                <a16:creationId xmlns:a16="http://schemas.microsoft.com/office/drawing/2014/main" id="{1DDA58EA-24BD-41D3-BC2C-590B8E980217}"/>
              </a:ext>
            </a:extLst>
          </p:cNvPr>
          <p:cNvPicPr>
            <a:picLocks noChangeAspect="1"/>
          </p:cNvPicPr>
          <p:nvPr/>
        </p:nvPicPr>
        <p:blipFill>
          <a:blip r:embed="rId4"/>
          <a:stretch>
            <a:fillRect/>
          </a:stretch>
        </p:blipFill>
        <p:spPr>
          <a:xfrm>
            <a:off x="41148" y="2084567"/>
            <a:ext cx="12109704" cy="3895344"/>
          </a:xfrm>
          <a:prstGeom prst="rect">
            <a:avLst/>
          </a:prstGeom>
        </p:spPr>
      </p:pic>
    </p:spTree>
    <p:extLst>
      <p:ext uri="{BB962C8B-B14F-4D97-AF65-F5344CB8AC3E}">
        <p14:creationId xmlns:p14="http://schemas.microsoft.com/office/powerpoint/2010/main" val="990916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7" name="TextBox 6">
            <a:extLst>
              <a:ext uri="{FF2B5EF4-FFF2-40B4-BE49-F238E27FC236}">
                <a16:creationId xmlns:a16="http://schemas.microsoft.com/office/drawing/2014/main" id="{A649C594-39EF-4812-8560-B9E438A42EBC}"/>
              </a:ext>
            </a:extLst>
          </p:cNvPr>
          <p:cNvSpPr txBox="1"/>
          <p:nvPr/>
        </p:nvSpPr>
        <p:spPr>
          <a:xfrm>
            <a:off x="586476" y="753360"/>
            <a:ext cx="4054892" cy="984885"/>
          </a:xfrm>
          <a:prstGeom prst="rect">
            <a:avLst/>
          </a:prstGeom>
          <a:noFill/>
        </p:spPr>
        <p:txBody>
          <a:bodyPr wrap="square" rtlCol="0">
            <a:spAutoFit/>
          </a:bodyPr>
          <a:lstStyle/>
          <a:p>
            <a:r>
              <a:rPr lang="en-US" sz="4000" b="1">
                <a:latin typeface="Open Sans" panose="020B0606030504020204" pitchFamily="34" charset="0"/>
                <a:ea typeface="Open Sans" panose="020B0606030504020204" pitchFamily="34" charset="0"/>
                <a:cs typeface="Open Sans" panose="020B0606030504020204" pitchFamily="34" charset="0"/>
              </a:rPr>
              <a:t>36</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muncă</a:t>
            </a:r>
          </a:p>
        </p:txBody>
      </p:sp>
      <p:sp>
        <p:nvSpPr>
          <p:cNvPr id="8" name="TextBox 7">
            <a:extLst>
              <a:ext uri="{FF2B5EF4-FFF2-40B4-BE49-F238E27FC236}">
                <a16:creationId xmlns:a16="http://schemas.microsoft.com/office/drawing/2014/main" id="{ECC397AC-346E-4892-9DDA-7B9BEDDFBCD7}"/>
              </a:ext>
            </a:extLst>
          </p:cNvPr>
          <p:cNvSpPr txBox="1"/>
          <p:nvPr/>
        </p:nvSpPr>
        <p:spPr>
          <a:xfrm>
            <a:off x="6146450" y="737494"/>
            <a:ext cx="4524703" cy="984885"/>
          </a:xfrm>
          <a:prstGeom prst="rect">
            <a:avLst/>
          </a:prstGeom>
          <a:noFill/>
        </p:spPr>
        <p:txBody>
          <a:bodyPr wrap="square" rtlCol="0">
            <a:spAutoFit/>
          </a:bodyPr>
          <a:lstStyle/>
          <a:p>
            <a:r>
              <a:rPr lang="en-US" sz="4000" b="1">
                <a:latin typeface="Open Sans" panose="020B0606030504020204" pitchFamily="34" charset="0"/>
                <a:ea typeface="Open Sans" panose="020B0606030504020204" pitchFamily="34" charset="0"/>
                <a:cs typeface="Open Sans" panose="020B0606030504020204" pitchFamily="34" charset="0"/>
              </a:rPr>
              <a:t>63</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weekend</a:t>
            </a:r>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lvl="0" defTabSz="609585">
              <a:lnSpc>
                <a:spcPct val="120000"/>
              </a:lnSpc>
              <a:defRPr/>
            </a:pPr>
            <a:r>
              <a:rPr lang="ro-RO" altLang="en-US" sz="32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București – zona de Est</a:t>
            </a:r>
            <a:endParaRPr kumimoji="0" lang="ro-RO" altLang="en-US" sz="3200" b="1" i="0" u="none" strike="noStrike" kern="1200" cap="none" spc="0" normalizeH="0" baseline="0" noProof="0" dirty="0">
              <a:ln>
                <a:noFill/>
              </a:ln>
              <a:solidFill>
                <a:srgbClr val="FBDC21"/>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pic>
        <p:nvPicPr>
          <p:cNvPr id="11" name="Picture 10" descr="A picture containing drawing&#10;&#10;Description automatically generated">
            <a:extLst>
              <a:ext uri="{FF2B5EF4-FFF2-40B4-BE49-F238E27FC236}">
                <a16:creationId xmlns:a16="http://schemas.microsoft.com/office/drawing/2014/main" id="{6859860D-94F0-4928-ADAE-F9C7527C68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pic>
        <p:nvPicPr>
          <p:cNvPr id="3" name="Picture 2">
            <a:extLst>
              <a:ext uri="{FF2B5EF4-FFF2-40B4-BE49-F238E27FC236}">
                <a16:creationId xmlns:a16="http://schemas.microsoft.com/office/drawing/2014/main" id="{CD836403-13CE-4293-9BE5-64909685D327}"/>
              </a:ext>
            </a:extLst>
          </p:cNvPr>
          <p:cNvPicPr>
            <a:picLocks noChangeAspect="1"/>
          </p:cNvPicPr>
          <p:nvPr/>
        </p:nvPicPr>
        <p:blipFill>
          <a:blip r:embed="rId4"/>
          <a:stretch>
            <a:fillRect/>
          </a:stretch>
        </p:blipFill>
        <p:spPr>
          <a:xfrm>
            <a:off x="41148" y="2128442"/>
            <a:ext cx="12109704" cy="3895344"/>
          </a:xfrm>
          <a:prstGeom prst="rect">
            <a:avLst/>
          </a:prstGeom>
        </p:spPr>
      </p:pic>
    </p:spTree>
    <p:extLst>
      <p:ext uri="{BB962C8B-B14F-4D97-AF65-F5344CB8AC3E}">
        <p14:creationId xmlns:p14="http://schemas.microsoft.com/office/powerpoint/2010/main" val="3092481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7" name="TextBox 6">
            <a:extLst>
              <a:ext uri="{FF2B5EF4-FFF2-40B4-BE49-F238E27FC236}">
                <a16:creationId xmlns:a16="http://schemas.microsoft.com/office/drawing/2014/main" id="{A649C594-39EF-4812-8560-B9E438A42EBC}"/>
              </a:ext>
            </a:extLst>
          </p:cNvPr>
          <p:cNvSpPr txBox="1"/>
          <p:nvPr/>
        </p:nvSpPr>
        <p:spPr>
          <a:xfrm>
            <a:off x="586476" y="753360"/>
            <a:ext cx="4054892" cy="984885"/>
          </a:xfrm>
          <a:prstGeom prst="rect">
            <a:avLst/>
          </a:prstGeom>
          <a:noFill/>
        </p:spPr>
        <p:txBody>
          <a:bodyPr wrap="square" rtlCol="0">
            <a:spAutoFit/>
          </a:bodyPr>
          <a:lstStyle/>
          <a:p>
            <a:r>
              <a:rPr lang="en-US" sz="4000" b="1">
                <a:latin typeface="Open Sans" panose="020B0606030504020204" pitchFamily="34" charset="0"/>
                <a:ea typeface="Open Sans" panose="020B0606030504020204" pitchFamily="34" charset="0"/>
                <a:cs typeface="Open Sans" panose="020B0606030504020204" pitchFamily="34" charset="0"/>
              </a:rPr>
              <a:t>50</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muncă</a:t>
            </a:r>
          </a:p>
        </p:txBody>
      </p:sp>
      <p:sp>
        <p:nvSpPr>
          <p:cNvPr id="8" name="TextBox 7">
            <a:extLst>
              <a:ext uri="{FF2B5EF4-FFF2-40B4-BE49-F238E27FC236}">
                <a16:creationId xmlns:a16="http://schemas.microsoft.com/office/drawing/2014/main" id="{ECC397AC-346E-4892-9DDA-7B9BEDDFBCD7}"/>
              </a:ext>
            </a:extLst>
          </p:cNvPr>
          <p:cNvSpPr txBox="1"/>
          <p:nvPr/>
        </p:nvSpPr>
        <p:spPr>
          <a:xfrm>
            <a:off x="6146450" y="737494"/>
            <a:ext cx="4524703" cy="984885"/>
          </a:xfrm>
          <a:prstGeom prst="rect">
            <a:avLst/>
          </a:prstGeom>
          <a:noFill/>
        </p:spPr>
        <p:txBody>
          <a:bodyPr wrap="square" rtlCol="0">
            <a:spAutoFit/>
          </a:bodyPr>
          <a:lstStyle/>
          <a:p>
            <a:r>
              <a:rPr lang="ro-RO" sz="4000" b="1">
                <a:latin typeface="Open Sans" panose="020B0606030504020204" pitchFamily="34" charset="0"/>
                <a:ea typeface="Open Sans" panose="020B0606030504020204" pitchFamily="34" charset="0"/>
                <a:cs typeface="Open Sans" panose="020B0606030504020204" pitchFamily="34" charset="0"/>
              </a:rPr>
              <a:t>8</a:t>
            </a:r>
            <a:r>
              <a:rPr lang="en-US" sz="4000" b="1">
                <a:latin typeface="Open Sans" panose="020B0606030504020204" pitchFamily="34" charset="0"/>
                <a:ea typeface="Open Sans" panose="020B0606030504020204" pitchFamily="34" charset="0"/>
                <a:cs typeface="Open Sans" panose="020B0606030504020204" pitchFamily="34" charset="0"/>
              </a:rPr>
              <a:t>0</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weekend</a:t>
            </a:r>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lvl="0" defTabSz="609585">
              <a:lnSpc>
                <a:spcPct val="120000"/>
              </a:lnSpc>
              <a:defRPr/>
            </a:pPr>
            <a:r>
              <a:rPr lang="ro-RO" altLang="en-US" sz="32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București – zona de Nord</a:t>
            </a:r>
            <a:endParaRPr kumimoji="0" lang="ro-RO" altLang="en-US" sz="3200" b="1" i="0" u="none" strike="noStrike" kern="1200" cap="none" spc="0" normalizeH="0" baseline="0" noProof="0" dirty="0">
              <a:ln>
                <a:noFill/>
              </a:ln>
              <a:solidFill>
                <a:srgbClr val="FBDC21"/>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pic>
        <p:nvPicPr>
          <p:cNvPr id="11" name="Picture 10" descr="A picture containing drawing&#10;&#10;Description automatically generated">
            <a:extLst>
              <a:ext uri="{FF2B5EF4-FFF2-40B4-BE49-F238E27FC236}">
                <a16:creationId xmlns:a16="http://schemas.microsoft.com/office/drawing/2014/main" id="{728B2F7E-5401-49F3-B558-3ADA7237C5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pic>
        <p:nvPicPr>
          <p:cNvPr id="4" name="Picture 3">
            <a:extLst>
              <a:ext uri="{FF2B5EF4-FFF2-40B4-BE49-F238E27FC236}">
                <a16:creationId xmlns:a16="http://schemas.microsoft.com/office/drawing/2014/main" id="{493AF480-3BE1-4E4C-AB37-AE33AF2DC305}"/>
              </a:ext>
            </a:extLst>
          </p:cNvPr>
          <p:cNvPicPr>
            <a:picLocks noChangeAspect="1"/>
          </p:cNvPicPr>
          <p:nvPr/>
        </p:nvPicPr>
        <p:blipFill>
          <a:blip r:embed="rId4"/>
          <a:stretch>
            <a:fillRect/>
          </a:stretch>
        </p:blipFill>
        <p:spPr>
          <a:xfrm>
            <a:off x="82296" y="2225162"/>
            <a:ext cx="12109704" cy="3895344"/>
          </a:xfrm>
          <a:prstGeom prst="rect">
            <a:avLst/>
          </a:prstGeom>
        </p:spPr>
      </p:pic>
    </p:spTree>
    <p:extLst>
      <p:ext uri="{BB962C8B-B14F-4D97-AF65-F5344CB8AC3E}">
        <p14:creationId xmlns:p14="http://schemas.microsoft.com/office/powerpoint/2010/main" val="2565162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7" name="TextBox 6">
            <a:extLst>
              <a:ext uri="{FF2B5EF4-FFF2-40B4-BE49-F238E27FC236}">
                <a16:creationId xmlns:a16="http://schemas.microsoft.com/office/drawing/2014/main" id="{A649C594-39EF-4812-8560-B9E438A42EBC}"/>
              </a:ext>
            </a:extLst>
          </p:cNvPr>
          <p:cNvSpPr txBox="1"/>
          <p:nvPr/>
        </p:nvSpPr>
        <p:spPr>
          <a:xfrm>
            <a:off x="586476" y="753360"/>
            <a:ext cx="4054892" cy="984885"/>
          </a:xfrm>
          <a:prstGeom prst="rect">
            <a:avLst/>
          </a:prstGeom>
          <a:noFill/>
        </p:spPr>
        <p:txBody>
          <a:bodyPr wrap="square" rtlCol="0">
            <a:spAutoFit/>
          </a:bodyPr>
          <a:lstStyle/>
          <a:p>
            <a:r>
              <a:rPr lang="en-US" sz="4000" b="1">
                <a:latin typeface="Open Sans" panose="020B0606030504020204" pitchFamily="34" charset="0"/>
                <a:ea typeface="Open Sans" panose="020B0606030504020204" pitchFamily="34" charset="0"/>
                <a:cs typeface="Open Sans" panose="020B0606030504020204" pitchFamily="34" charset="0"/>
              </a:rPr>
              <a:t>21</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muncă</a:t>
            </a:r>
          </a:p>
        </p:txBody>
      </p:sp>
      <p:sp>
        <p:nvSpPr>
          <p:cNvPr id="8" name="TextBox 7">
            <a:extLst>
              <a:ext uri="{FF2B5EF4-FFF2-40B4-BE49-F238E27FC236}">
                <a16:creationId xmlns:a16="http://schemas.microsoft.com/office/drawing/2014/main" id="{ECC397AC-346E-4892-9DDA-7B9BEDDFBCD7}"/>
              </a:ext>
            </a:extLst>
          </p:cNvPr>
          <p:cNvSpPr txBox="1"/>
          <p:nvPr/>
        </p:nvSpPr>
        <p:spPr>
          <a:xfrm>
            <a:off x="6146450" y="737494"/>
            <a:ext cx="4524703" cy="984885"/>
          </a:xfrm>
          <a:prstGeom prst="rect">
            <a:avLst/>
          </a:prstGeom>
          <a:noFill/>
        </p:spPr>
        <p:txBody>
          <a:bodyPr wrap="square" rtlCol="0">
            <a:spAutoFit/>
          </a:bodyPr>
          <a:lstStyle/>
          <a:p>
            <a:r>
              <a:rPr lang="ro-RO" sz="4000" b="1">
                <a:latin typeface="Open Sans" panose="020B0606030504020204" pitchFamily="34" charset="0"/>
                <a:ea typeface="Open Sans" panose="020B0606030504020204" pitchFamily="34" charset="0"/>
                <a:cs typeface="Open Sans" panose="020B0606030504020204" pitchFamily="34" charset="0"/>
              </a:rPr>
              <a:t>46%</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weekend</a:t>
            </a:r>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lvl="0" defTabSz="609585">
              <a:lnSpc>
                <a:spcPct val="120000"/>
              </a:lnSpc>
              <a:defRPr/>
            </a:pPr>
            <a:r>
              <a:rPr lang="ro-RO" altLang="en-US" sz="32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București – zona de Sud</a:t>
            </a:r>
            <a:endParaRPr kumimoji="0" lang="ro-RO" altLang="en-US" sz="3200" b="1" i="0" u="none" strike="noStrike" kern="1200" cap="none" spc="0" normalizeH="0" baseline="0" noProof="0" dirty="0">
              <a:ln>
                <a:noFill/>
              </a:ln>
              <a:solidFill>
                <a:srgbClr val="FBDC21"/>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pic>
        <p:nvPicPr>
          <p:cNvPr id="11" name="Picture 10" descr="A picture containing drawing&#10;&#10;Description automatically generated">
            <a:extLst>
              <a:ext uri="{FF2B5EF4-FFF2-40B4-BE49-F238E27FC236}">
                <a16:creationId xmlns:a16="http://schemas.microsoft.com/office/drawing/2014/main" id="{91AAE50B-219B-4FF4-A9C3-BEB8B867F1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pic>
        <p:nvPicPr>
          <p:cNvPr id="3" name="Picture 2">
            <a:extLst>
              <a:ext uri="{FF2B5EF4-FFF2-40B4-BE49-F238E27FC236}">
                <a16:creationId xmlns:a16="http://schemas.microsoft.com/office/drawing/2014/main" id="{6B0E11A9-21CA-44A0-B1A5-6096A6E998A5}"/>
              </a:ext>
            </a:extLst>
          </p:cNvPr>
          <p:cNvPicPr>
            <a:picLocks noChangeAspect="1"/>
          </p:cNvPicPr>
          <p:nvPr/>
        </p:nvPicPr>
        <p:blipFill>
          <a:blip r:embed="rId4"/>
          <a:stretch>
            <a:fillRect/>
          </a:stretch>
        </p:blipFill>
        <p:spPr>
          <a:xfrm>
            <a:off x="41148" y="2084567"/>
            <a:ext cx="12109704" cy="3895344"/>
          </a:xfrm>
          <a:prstGeom prst="rect">
            <a:avLst/>
          </a:prstGeom>
        </p:spPr>
      </p:pic>
    </p:spTree>
    <p:extLst>
      <p:ext uri="{BB962C8B-B14F-4D97-AF65-F5344CB8AC3E}">
        <p14:creationId xmlns:p14="http://schemas.microsoft.com/office/powerpoint/2010/main" val="3402013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7" name="TextBox 6">
            <a:extLst>
              <a:ext uri="{FF2B5EF4-FFF2-40B4-BE49-F238E27FC236}">
                <a16:creationId xmlns:a16="http://schemas.microsoft.com/office/drawing/2014/main" id="{A649C594-39EF-4812-8560-B9E438A42EBC}"/>
              </a:ext>
            </a:extLst>
          </p:cNvPr>
          <p:cNvSpPr txBox="1"/>
          <p:nvPr/>
        </p:nvSpPr>
        <p:spPr>
          <a:xfrm>
            <a:off x="586476" y="753360"/>
            <a:ext cx="4054892" cy="984885"/>
          </a:xfrm>
          <a:prstGeom prst="rect">
            <a:avLst/>
          </a:prstGeom>
          <a:noFill/>
        </p:spPr>
        <p:txBody>
          <a:bodyPr wrap="square" rtlCol="0">
            <a:spAutoFit/>
          </a:bodyPr>
          <a:lstStyle/>
          <a:p>
            <a:r>
              <a:rPr lang="en-US" sz="4000" b="1">
                <a:latin typeface="Open Sans" panose="020B0606030504020204" pitchFamily="34" charset="0"/>
                <a:ea typeface="Open Sans" panose="020B0606030504020204" pitchFamily="34" charset="0"/>
                <a:cs typeface="Open Sans" panose="020B0606030504020204" pitchFamily="34" charset="0"/>
              </a:rPr>
              <a:t>40</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muncă</a:t>
            </a:r>
          </a:p>
        </p:txBody>
      </p:sp>
      <p:sp>
        <p:nvSpPr>
          <p:cNvPr id="8" name="TextBox 7">
            <a:extLst>
              <a:ext uri="{FF2B5EF4-FFF2-40B4-BE49-F238E27FC236}">
                <a16:creationId xmlns:a16="http://schemas.microsoft.com/office/drawing/2014/main" id="{ECC397AC-346E-4892-9DDA-7B9BEDDFBCD7}"/>
              </a:ext>
            </a:extLst>
          </p:cNvPr>
          <p:cNvSpPr txBox="1"/>
          <p:nvPr/>
        </p:nvSpPr>
        <p:spPr>
          <a:xfrm>
            <a:off x="6146450" y="737494"/>
            <a:ext cx="4524703" cy="984885"/>
          </a:xfrm>
          <a:prstGeom prst="rect">
            <a:avLst/>
          </a:prstGeom>
          <a:noFill/>
        </p:spPr>
        <p:txBody>
          <a:bodyPr wrap="square" rtlCol="0">
            <a:spAutoFit/>
          </a:bodyPr>
          <a:lstStyle/>
          <a:p>
            <a:r>
              <a:rPr lang="en-US" sz="4000" b="1">
                <a:latin typeface="Open Sans" panose="020B0606030504020204" pitchFamily="34" charset="0"/>
                <a:ea typeface="Open Sans" panose="020B0606030504020204" pitchFamily="34" charset="0"/>
                <a:cs typeface="Open Sans" panose="020B0606030504020204" pitchFamily="34" charset="0"/>
              </a:rPr>
              <a:t>70</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weekend</a:t>
            </a:r>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lvl="0" defTabSz="609585">
              <a:lnSpc>
                <a:spcPct val="120000"/>
              </a:lnSpc>
              <a:defRPr/>
            </a:pPr>
            <a:r>
              <a:rPr lang="ro-RO" altLang="en-US" sz="32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București – zona de Vest</a:t>
            </a:r>
            <a:endParaRPr kumimoji="0" lang="ro-RO" altLang="en-US" sz="3200" b="1" i="0" u="none" strike="noStrike" kern="1200" cap="none" spc="0" normalizeH="0" baseline="0" noProof="0" dirty="0">
              <a:ln>
                <a:noFill/>
              </a:ln>
              <a:solidFill>
                <a:srgbClr val="FBDC21"/>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pic>
        <p:nvPicPr>
          <p:cNvPr id="11" name="Picture 10" descr="A picture containing drawing&#10;&#10;Description automatically generated">
            <a:extLst>
              <a:ext uri="{FF2B5EF4-FFF2-40B4-BE49-F238E27FC236}">
                <a16:creationId xmlns:a16="http://schemas.microsoft.com/office/drawing/2014/main" id="{9F7582E4-4814-47F9-9750-5017B8C900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pic>
        <p:nvPicPr>
          <p:cNvPr id="4" name="Picture 3">
            <a:extLst>
              <a:ext uri="{FF2B5EF4-FFF2-40B4-BE49-F238E27FC236}">
                <a16:creationId xmlns:a16="http://schemas.microsoft.com/office/drawing/2014/main" id="{1AFFD2AE-6BD6-4EFC-B6F7-7EA0E39D0DD1}"/>
              </a:ext>
            </a:extLst>
          </p:cNvPr>
          <p:cNvPicPr>
            <a:picLocks noChangeAspect="1"/>
          </p:cNvPicPr>
          <p:nvPr/>
        </p:nvPicPr>
        <p:blipFill>
          <a:blip r:embed="rId4"/>
          <a:stretch>
            <a:fillRect/>
          </a:stretch>
        </p:blipFill>
        <p:spPr>
          <a:xfrm>
            <a:off x="41148" y="2084567"/>
            <a:ext cx="12109704" cy="3895344"/>
          </a:xfrm>
          <a:prstGeom prst="rect">
            <a:avLst/>
          </a:prstGeom>
        </p:spPr>
      </p:pic>
    </p:spTree>
    <p:extLst>
      <p:ext uri="{BB962C8B-B14F-4D97-AF65-F5344CB8AC3E}">
        <p14:creationId xmlns:p14="http://schemas.microsoft.com/office/powerpoint/2010/main" val="174017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marL="0" marR="0" lvl="0" indent="0" algn="l" defTabSz="609585" rtl="0" eaLnBrk="1" fontAlgn="auto" latinLnBrk="0" hangingPunct="1">
              <a:lnSpc>
                <a:spcPct val="120000"/>
              </a:lnSpc>
              <a:spcBef>
                <a:spcPts val="0"/>
              </a:spcBef>
              <a:spcAft>
                <a:spcPts val="0"/>
              </a:spcAft>
              <a:buClrTx/>
              <a:buSzTx/>
              <a:buFontTx/>
              <a:buNone/>
              <a:tabLst/>
              <a:defRPr/>
            </a:pPr>
            <a:r>
              <a:rPr kumimoji="0" lang="ro-RO" altLang="en-US" sz="3200" b="1" i="0" u="none" strike="noStrike" kern="1200" cap="none" spc="0" normalizeH="0" baseline="0" dirty="0">
                <a:ln>
                  <a:noFill/>
                </a:ln>
                <a:solidFill>
                  <a:srgbClr val="FBDC21"/>
                </a:solidFill>
                <a:effectLst/>
                <a:uLnTx/>
                <a:uFillTx/>
                <a:latin typeface="Open Sans" panose="020B0606030504020204" pitchFamily="34" charset="0"/>
                <a:ea typeface="Open Sans" panose="020B0606030504020204" pitchFamily="34" charset="0"/>
                <a:cs typeface="Open Sans" panose="020B0606030504020204" pitchFamily="34" charset="0"/>
              </a:rPr>
              <a:t>Concluzii (1)</a:t>
            </a: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sp>
        <p:nvSpPr>
          <p:cNvPr id="2" name="TextBox 1">
            <a:extLst>
              <a:ext uri="{FF2B5EF4-FFF2-40B4-BE49-F238E27FC236}">
                <a16:creationId xmlns:a16="http://schemas.microsoft.com/office/drawing/2014/main" id="{9052B0E6-F4F6-474D-AC1F-BD135812A792}"/>
              </a:ext>
            </a:extLst>
          </p:cNvPr>
          <p:cNvSpPr txBox="1"/>
          <p:nvPr/>
        </p:nvSpPr>
        <p:spPr>
          <a:xfrm>
            <a:off x="0" y="891754"/>
            <a:ext cx="11254740" cy="4555093"/>
          </a:xfrm>
          <a:prstGeom prst="rect">
            <a:avLst/>
          </a:prstGeom>
          <a:noFill/>
        </p:spPr>
        <p:txBody>
          <a:bodyPr wrap="square" rtlCol="0">
            <a:spAutoFit/>
          </a:bodyPr>
          <a:lstStyle/>
          <a:p>
            <a:pPr marL="285750" indent="-285750">
              <a:spcBef>
                <a:spcPts val="600"/>
              </a:spcBef>
              <a:spcAft>
                <a:spcPts val="600"/>
              </a:spcAft>
              <a:buClr>
                <a:schemeClr val="tx1">
                  <a:lumMod val="75000"/>
                  <a:lumOff val="25000"/>
                </a:schemeClr>
              </a:buClr>
              <a:buSzPct val="80000"/>
              <a:buFont typeface="Wingdings" panose="05000000000000000000" pitchFamily="2" charset="2"/>
              <a:buChar char=""/>
            </a:pPr>
            <a:r>
              <a:rPr lang="ro-RO" sz="2000">
                <a:latin typeface="Open Sans" panose="020B0606030504020204" pitchFamily="34" charset="0"/>
                <a:ea typeface="Open Sans" panose="020B0606030504020204" pitchFamily="34" charset="0"/>
                <a:cs typeface="Open Sans" panose="020B0606030504020204" pitchFamily="34" charset="0"/>
              </a:rPr>
              <a:t>În aproape toate zonele Bucureștiului au apărut creșteri semnificative de </a:t>
            </a:r>
            <a:r>
              <a:rPr lang="ro-RO" sz="2000" b="1">
                <a:latin typeface="Open Sans" panose="020B0606030504020204" pitchFamily="34" charset="0"/>
                <a:ea typeface="Open Sans" panose="020B0606030504020204" pitchFamily="34" charset="0"/>
                <a:cs typeface="Open Sans" panose="020B0606030504020204" pitchFamily="34" charset="0"/>
              </a:rPr>
              <a:t>trafic imediat după anunțarea neprelungirii stării de urgență</a:t>
            </a:r>
            <a:endParaRPr lang="en-US" sz="2000" b="1">
              <a:latin typeface="Open Sans" panose="020B0606030504020204" pitchFamily="34" charset="0"/>
              <a:ea typeface="Open Sans" panose="020B0606030504020204" pitchFamily="34" charset="0"/>
              <a:cs typeface="Open Sans" panose="020B0606030504020204" pitchFamily="34" charset="0"/>
            </a:endParaRPr>
          </a:p>
          <a:p>
            <a:pPr marL="285750" indent="-285750">
              <a:spcBef>
                <a:spcPts val="600"/>
              </a:spcBef>
              <a:spcAft>
                <a:spcPts val="600"/>
              </a:spcAft>
              <a:buClr>
                <a:schemeClr val="tx1">
                  <a:lumMod val="75000"/>
                  <a:lumOff val="25000"/>
                </a:schemeClr>
              </a:buClr>
              <a:buSzPct val="80000"/>
              <a:buFont typeface="Wingdings" panose="05000000000000000000" pitchFamily="2" charset="2"/>
              <a:buChar char=""/>
            </a:pPr>
            <a:endParaRPr lang="ro-RO" sz="2000">
              <a:latin typeface="Open Sans" panose="020B0606030504020204" pitchFamily="34" charset="0"/>
              <a:ea typeface="Open Sans" panose="020B0606030504020204" pitchFamily="34" charset="0"/>
              <a:cs typeface="Open Sans" panose="020B0606030504020204" pitchFamily="34" charset="0"/>
            </a:endParaRPr>
          </a:p>
          <a:p>
            <a:pPr marL="285750" indent="-285750">
              <a:spcBef>
                <a:spcPts val="600"/>
              </a:spcBef>
              <a:spcAft>
                <a:spcPts val="600"/>
              </a:spcAft>
              <a:buClr>
                <a:schemeClr val="tx1">
                  <a:lumMod val="75000"/>
                  <a:lumOff val="25000"/>
                </a:schemeClr>
              </a:buClr>
              <a:buSzPct val="80000"/>
              <a:buFont typeface="Wingdings" panose="05000000000000000000" pitchFamily="2" charset="2"/>
              <a:buChar char=""/>
            </a:pPr>
            <a:r>
              <a:rPr lang="ro-RO" sz="2000" b="1">
                <a:latin typeface="Open Sans" panose="020B0606030504020204" pitchFamily="34" charset="0"/>
                <a:ea typeface="Open Sans" panose="020B0606030504020204" pitchFamily="34" charset="0"/>
                <a:cs typeface="Open Sans" panose="020B0606030504020204" pitchFamily="34" charset="0"/>
              </a:rPr>
              <a:t>După încetarea stării de urgență</a:t>
            </a:r>
            <a:r>
              <a:rPr lang="ro-RO" sz="2000">
                <a:latin typeface="Open Sans" panose="020B0606030504020204" pitchFamily="34" charset="0"/>
                <a:ea typeface="Open Sans" panose="020B0606030504020204" pitchFamily="34" charset="0"/>
                <a:cs typeface="Open Sans" panose="020B0606030504020204" pitchFamily="34" charset="0"/>
              </a:rPr>
              <a:t>, traficul a crescut și mai mult – pe unele artere se observă chiar valori duble de trafic față de perioada pandemiei</a:t>
            </a:r>
          </a:p>
          <a:p>
            <a:pPr marL="285750" indent="-285750">
              <a:spcBef>
                <a:spcPts val="600"/>
              </a:spcBef>
              <a:spcAft>
                <a:spcPts val="600"/>
              </a:spcAft>
              <a:buClr>
                <a:schemeClr val="tx1">
                  <a:lumMod val="75000"/>
                  <a:lumOff val="25000"/>
                </a:schemeClr>
              </a:buClr>
              <a:buSzPct val="80000"/>
              <a:buFont typeface="Wingdings" panose="05000000000000000000" pitchFamily="2" charset="2"/>
              <a:buChar char=""/>
            </a:pPr>
            <a:endParaRPr lang="ro-RO" sz="2000">
              <a:latin typeface="Open Sans" panose="020B0606030504020204" pitchFamily="34" charset="0"/>
              <a:ea typeface="Open Sans" panose="020B0606030504020204" pitchFamily="34" charset="0"/>
              <a:cs typeface="Open Sans" panose="020B0606030504020204" pitchFamily="34" charset="0"/>
            </a:endParaRPr>
          </a:p>
          <a:p>
            <a:pPr marL="285750" indent="-285750">
              <a:spcBef>
                <a:spcPts val="600"/>
              </a:spcBef>
              <a:spcAft>
                <a:spcPts val="600"/>
              </a:spcAft>
              <a:buClr>
                <a:schemeClr val="tx1">
                  <a:lumMod val="75000"/>
                  <a:lumOff val="25000"/>
                </a:schemeClr>
              </a:buClr>
              <a:buSzPct val="80000"/>
              <a:buFont typeface="Wingdings" panose="05000000000000000000" pitchFamily="2" charset="2"/>
              <a:buChar char=""/>
            </a:pPr>
            <a:r>
              <a:rPr lang="ro-RO" sz="2000">
                <a:latin typeface="Open Sans" panose="020B0606030504020204" pitchFamily="34" charset="0"/>
                <a:ea typeface="Open Sans" panose="020B0606030504020204" pitchFamily="34" charset="0"/>
                <a:cs typeface="Open Sans" panose="020B0606030504020204" pitchFamily="34" charset="0"/>
              </a:rPr>
              <a:t>Zilele de weekend arată cele mai mari creșteri, ceea ce arată că deși multe companii au păstrat probabil politica de </a:t>
            </a:r>
            <a:r>
              <a:rPr lang="ro-RO" sz="2000" i="1">
                <a:latin typeface="Open Sans" panose="020B0606030504020204" pitchFamily="34" charset="0"/>
                <a:ea typeface="Open Sans" panose="020B0606030504020204" pitchFamily="34" charset="0"/>
                <a:cs typeface="Open Sans" panose="020B0606030504020204" pitchFamily="34" charset="0"/>
              </a:rPr>
              <a:t>work from home </a:t>
            </a:r>
            <a:r>
              <a:rPr lang="ro-RO" sz="2000">
                <a:latin typeface="Open Sans" panose="020B0606030504020204" pitchFamily="34" charset="0"/>
                <a:ea typeface="Open Sans" panose="020B0606030504020204" pitchFamily="34" charset="0"/>
                <a:cs typeface="Open Sans" panose="020B0606030504020204" pitchFamily="34" charset="0"/>
              </a:rPr>
              <a:t>în timpul săptămânii, în weekend oamenii au preferat să iasă din casă din ce în ce mai mult</a:t>
            </a:r>
            <a:endParaRPr lang="ro-RO" sz="2000" i="1" dirty="0">
              <a:latin typeface="Open Sans" panose="020B0606030504020204" pitchFamily="34" charset="0"/>
              <a:ea typeface="Open Sans" panose="020B0606030504020204" pitchFamily="34" charset="0"/>
              <a:cs typeface="Open Sans" panose="020B0606030504020204" pitchFamily="34" charset="0"/>
            </a:endParaRPr>
          </a:p>
          <a:p>
            <a:pPr marL="285750" indent="-285750">
              <a:spcBef>
                <a:spcPts val="600"/>
              </a:spcBef>
              <a:spcAft>
                <a:spcPts val="600"/>
              </a:spcAft>
              <a:buClr>
                <a:schemeClr val="tx1">
                  <a:lumMod val="75000"/>
                  <a:lumOff val="25000"/>
                </a:schemeClr>
              </a:buClr>
              <a:buSzPct val="80000"/>
              <a:buFont typeface="Wingdings" panose="05000000000000000000" pitchFamily="2" charset="2"/>
              <a:buChar char=""/>
            </a:pPr>
            <a:r>
              <a:rPr lang="ro-RO" sz="2000" b="1">
                <a:latin typeface="Open Sans" panose="020B0606030504020204" pitchFamily="34" charset="0"/>
                <a:ea typeface="Open Sans" panose="020B0606030504020204" pitchFamily="34" charset="0"/>
                <a:cs typeface="Open Sans" panose="020B0606030504020204" pitchFamily="34" charset="0"/>
              </a:rPr>
              <a:t>Zona de Nord </a:t>
            </a:r>
            <a:r>
              <a:rPr lang="ro-RO" sz="2000">
                <a:latin typeface="Open Sans" panose="020B0606030504020204" pitchFamily="34" charset="0"/>
                <a:ea typeface="Open Sans" panose="020B0606030504020204" pitchFamily="34" charset="0"/>
                <a:cs typeface="Open Sans" panose="020B0606030504020204" pitchFamily="34" charset="0"/>
              </a:rPr>
              <a:t>și cea</a:t>
            </a:r>
            <a:r>
              <a:rPr lang="ro-RO" sz="2000" b="1">
                <a:latin typeface="Open Sans" panose="020B0606030504020204" pitchFamily="34" charset="0"/>
                <a:ea typeface="Open Sans" panose="020B0606030504020204" pitchFamily="34" charset="0"/>
                <a:cs typeface="Open Sans" panose="020B0606030504020204" pitchFamily="34" charset="0"/>
              </a:rPr>
              <a:t> Centrală </a:t>
            </a:r>
            <a:r>
              <a:rPr lang="ro-RO" sz="2000">
                <a:latin typeface="Open Sans" panose="020B0606030504020204" pitchFamily="34" charset="0"/>
                <a:ea typeface="Open Sans" panose="020B0606030504020204" pitchFamily="34" charset="0"/>
                <a:cs typeface="Open Sans" panose="020B0606030504020204" pitchFamily="34" charset="0"/>
              </a:rPr>
              <a:t>arată cele mai mari creșteri în weekend – datorită cel mai probabil concentrării de zone verzi în cele două zone cât și tranzitării orașului odată cu deschiderea acestuia</a:t>
            </a:r>
            <a:endParaRPr lang="ro-RO" sz="2000" dirty="0">
              <a:latin typeface="Open Sans" panose="020B0606030504020204" pitchFamily="34" charset="0"/>
              <a:ea typeface="Open Sans" panose="020B0606030504020204" pitchFamily="34" charset="0"/>
              <a:cs typeface="Open Sans" panose="020B0606030504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0C18A825-91E7-41E3-8EDF-89F99689F5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spTree>
    <p:extLst>
      <p:ext uri="{BB962C8B-B14F-4D97-AF65-F5344CB8AC3E}">
        <p14:creationId xmlns:p14="http://schemas.microsoft.com/office/powerpoint/2010/main" val="22685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218" name="TextBox 3"/>
          <p:cNvSpPr txBox="1">
            <a:spLocks noChangeArrowheads="1"/>
          </p:cNvSpPr>
          <p:nvPr/>
        </p:nvSpPr>
        <p:spPr bwMode="auto">
          <a:xfrm>
            <a:off x="6001409" y="3790804"/>
            <a:ext cx="6096000" cy="1261884"/>
          </a:xfrm>
          <a:prstGeom prst="rect">
            <a:avLst/>
          </a:prstGeom>
          <a:noFill/>
          <a:ln w="9525">
            <a:noFill/>
            <a:miter lim="800000"/>
            <a:headEnd/>
            <a:tailEnd/>
          </a:ln>
        </p:spPr>
        <p:txBody>
          <a:bodyPr wrap="square">
            <a:spAutoFit/>
          </a:bodyPr>
          <a:lstStyle/>
          <a:p>
            <a:r>
              <a:rPr lang="ro-RO" sz="4000" b="1" cap="small" dirty="0">
                <a:solidFill>
                  <a:srgbClr val="FBDC21"/>
                </a:solidFill>
                <a:latin typeface="Open Sans" panose="020B0606030504020204" pitchFamily="34" charset="0"/>
                <a:ea typeface="Open Sans" panose="020B0606030504020204" pitchFamily="34" charset="0"/>
                <a:cs typeface="Open Sans" panose="020B0606030504020204" pitchFamily="34" charset="0"/>
              </a:rPr>
              <a:t>București</a:t>
            </a:r>
          </a:p>
          <a:p>
            <a:r>
              <a:rPr lang="ro-RO" sz="3600" b="1" cap="small">
                <a:solidFill>
                  <a:srgbClr val="FBDC21"/>
                </a:solidFill>
                <a:latin typeface="Open Sans" panose="020B0606030504020204" pitchFamily="34" charset="0"/>
                <a:ea typeface="Open Sans" panose="020B0606030504020204" pitchFamily="34" charset="0"/>
                <a:cs typeface="Open Sans" panose="020B0606030504020204" pitchFamily="34" charset="0"/>
              </a:rPr>
              <a:t>Detaliere la nivel de artere</a:t>
            </a:r>
            <a:endParaRPr lang="ro-RO" sz="3600" b="1" cap="small" dirty="0">
              <a:solidFill>
                <a:srgbClr val="FBDC2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6" name="Picture 5">
            <a:extLst>
              <a:ext uri="{FF2B5EF4-FFF2-40B4-BE49-F238E27FC236}">
                <a16:creationId xmlns:a16="http://schemas.microsoft.com/office/drawing/2014/main" id="{8A92600D-4853-4D45-ABB2-8DD680FE16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198" y="0"/>
            <a:ext cx="11235600" cy="384071"/>
          </a:xfrm>
          <a:prstGeom prst="rect">
            <a:avLst/>
          </a:prstGeom>
        </p:spPr>
      </p:pic>
      <p:sp>
        <p:nvSpPr>
          <p:cNvPr id="2" name="TextBox 1">
            <a:extLst>
              <a:ext uri="{FF2B5EF4-FFF2-40B4-BE49-F238E27FC236}">
                <a16:creationId xmlns:a16="http://schemas.microsoft.com/office/drawing/2014/main" id="{1C67C3A2-80B1-41BF-B22E-A237AAD0CCFB}"/>
              </a:ext>
            </a:extLst>
          </p:cNvPr>
          <p:cNvSpPr txBox="1"/>
          <p:nvPr/>
        </p:nvSpPr>
        <p:spPr>
          <a:xfrm>
            <a:off x="5508470" y="2998113"/>
            <a:ext cx="670562" cy="861774"/>
          </a:xfrm>
          <a:prstGeom prst="rect">
            <a:avLst/>
          </a:prstGeom>
          <a:noFill/>
        </p:spPr>
        <p:txBody>
          <a:bodyPr wrap="square" rtlCol="0">
            <a:spAutoFit/>
          </a:bodyPr>
          <a:lstStyle/>
          <a:p>
            <a:r>
              <a:rPr lang="ro-RO" sz="5000">
                <a:solidFill>
                  <a:schemeClr val="bg1">
                    <a:lumMod val="95000"/>
                  </a:schemeClr>
                </a:solidFill>
                <a:latin typeface="Wingdings" panose="05000000000000000000" pitchFamily="2" charset="2"/>
                <a:sym typeface="Wingdings" panose="05000000000000000000" pitchFamily="2" charset="2"/>
              </a:rPr>
              <a:t></a:t>
            </a:r>
            <a:endParaRPr lang="ro-RO" sz="5000">
              <a:solidFill>
                <a:schemeClr val="bg1">
                  <a:lumMod val="95000"/>
                </a:schemeClr>
              </a:solidFill>
              <a:latin typeface="Wingdings" panose="05000000000000000000" pitchFamily="2" charset="2"/>
            </a:endParaRPr>
          </a:p>
        </p:txBody>
      </p:sp>
    </p:spTree>
    <p:extLst>
      <p:ext uri="{BB962C8B-B14F-4D97-AF65-F5344CB8AC3E}">
        <p14:creationId xmlns:p14="http://schemas.microsoft.com/office/powerpoint/2010/main" val="3540284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7" name="TextBox 6">
            <a:extLst>
              <a:ext uri="{FF2B5EF4-FFF2-40B4-BE49-F238E27FC236}">
                <a16:creationId xmlns:a16="http://schemas.microsoft.com/office/drawing/2014/main" id="{A649C594-39EF-4812-8560-B9E438A42EBC}"/>
              </a:ext>
            </a:extLst>
          </p:cNvPr>
          <p:cNvSpPr txBox="1"/>
          <p:nvPr/>
        </p:nvSpPr>
        <p:spPr>
          <a:xfrm>
            <a:off x="586476" y="753360"/>
            <a:ext cx="4054892" cy="984885"/>
          </a:xfrm>
          <a:prstGeom prst="rect">
            <a:avLst/>
          </a:prstGeom>
          <a:noFill/>
        </p:spPr>
        <p:txBody>
          <a:bodyPr wrap="square" rtlCol="0">
            <a:spAutoFit/>
          </a:bodyPr>
          <a:lstStyle/>
          <a:p>
            <a:r>
              <a:rPr lang="en-US" sz="4000" b="1">
                <a:latin typeface="Open Sans" panose="020B0606030504020204" pitchFamily="34" charset="0"/>
                <a:ea typeface="Open Sans" panose="020B0606030504020204" pitchFamily="34" charset="0"/>
                <a:cs typeface="Open Sans" panose="020B0606030504020204" pitchFamily="34" charset="0"/>
              </a:rPr>
              <a:t>61</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muncă</a:t>
            </a:r>
          </a:p>
        </p:txBody>
      </p:sp>
      <p:sp>
        <p:nvSpPr>
          <p:cNvPr id="8" name="TextBox 7">
            <a:extLst>
              <a:ext uri="{FF2B5EF4-FFF2-40B4-BE49-F238E27FC236}">
                <a16:creationId xmlns:a16="http://schemas.microsoft.com/office/drawing/2014/main" id="{ECC397AC-346E-4892-9DDA-7B9BEDDFBCD7}"/>
              </a:ext>
            </a:extLst>
          </p:cNvPr>
          <p:cNvSpPr txBox="1"/>
          <p:nvPr/>
        </p:nvSpPr>
        <p:spPr>
          <a:xfrm>
            <a:off x="6146450" y="737494"/>
            <a:ext cx="4524703" cy="984885"/>
          </a:xfrm>
          <a:prstGeom prst="rect">
            <a:avLst/>
          </a:prstGeom>
          <a:noFill/>
        </p:spPr>
        <p:txBody>
          <a:bodyPr wrap="square" rtlCol="0">
            <a:spAutoFit/>
          </a:bodyPr>
          <a:lstStyle/>
          <a:p>
            <a:r>
              <a:rPr lang="ro-RO" sz="4000" b="1">
                <a:latin typeface="Open Sans" panose="020B0606030504020204" pitchFamily="34" charset="0"/>
                <a:ea typeface="Open Sans" panose="020B0606030504020204" pitchFamily="34" charset="0"/>
                <a:cs typeface="Open Sans" panose="020B0606030504020204" pitchFamily="34" charset="0"/>
              </a:rPr>
              <a:t>6</a:t>
            </a:r>
            <a:r>
              <a:rPr lang="en-US" sz="4000" b="1">
                <a:latin typeface="Open Sans" panose="020B0606030504020204" pitchFamily="34" charset="0"/>
                <a:ea typeface="Open Sans" panose="020B0606030504020204" pitchFamily="34" charset="0"/>
                <a:cs typeface="Open Sans" panose="020B0606030504020204" pitchFamily="34" charset="0"/>
              </a:rPr>
              <a:t>2</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weekend</a:t>
            </a:r>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lvl="0" defTabSz="609585">
              <a:lnSpc>
                <a:spcPct val="120000"/>
              </a:lnSpc>
              <a:defRPr/>
            </a:pPr>
            <a:r>
              <a:rPr lang="ro-RO" altLang="en-US" sz="32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Strada Buzești</a:t>
            </a:r>
            <a:endParaRPr kumimoji="0" lang="ro-RO" altLang="en-US" sz="3200" b="1" i="0" u="none" strike="noStrike" kern="1200" cap="none" spc="0" normalizeH="0" baseline="0" noProof="0" dirty="0">
              <a:ln>
                <a:noFill/>
              </a:ln>
              <a:solidFill>
                <a:srgbClr val="FBDC21"/>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pic>
        <p:nvPicPr>
          <p:cNvPr id="11" name="Picture 10" descr="A picture containing drawing&#10;&#10;Description automatically generated">
            <a:extLst>
              <a:ext uri="{FF2B5EF4-FFF2-40B4-BE49-F238E27FC236}">
                <a16:creationId xmlns:a16="http://schemas.microsoft.com/office/drawing/2014/main" id="{CFF454A3-AB02-4823-B185-B6B6C2C1F1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pic>
        <p:nvPicPr>
          <p:cNvPr id="4" name="Picture 3">
            <a:extLst>
              <a:ext uri="{FF2B5EF4-FFF2-40B4-BE49-F238E27FC236}">
                <a16:creationId xmlns:a16="http://schemas.microsoft.com/office/drawing/2014/main" id="{CE352309-B730-40F7-B075-761A1E866086}"/>
              </a:ext>
            </a:extLst>
          </p:cNvPr>
          <p:cNvPicPr>
            <a:picLocks noChangeAspect="1"/>
          </p:cNvPicPr>
          <p:nvPr/>
        </p:nvPicPr>
        <p:blipFill>
          <a:blip r:embed="rId4"/>
          <a:stretch>
            <a:fillRect/>
          </a:stretch>
        </p:blipFill>
        <p:spPr>
          <a:xfrm>
            <a:off x="41148" y="2068701"/>
            <a:ext cx="12109704" cy="3895344"/>
          </a:xfrm>
          <a:prstGeom prst="rect">
            <a:avLst/>
          </a:prstGeom>
        </p:spPr>
      </p:pic>
    </p:spTree>
    <p:extLst>
      <p:ext uri="{BB962C8B-B14F-4D97-AF65-F5344CB8AC3E}">
        <p14:creationId xmlns:p14="http://schemas.microsoft.com/office/powerpoint/2010/main" val="316444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7" name="TextBox 6">
            <a:extLst>
              <a:ext uri="{FF2B5EF4-FFF2-40B4-BE49-F238E27FC236}">
                <a16:creationId xmlns:a16="http://schemas.microsoft.com/office/drawing/2014/main" id="{A649C594-39EF-4812-8560-B9E438A42EBC}"/>
              </a:ext>
            </a:extLst>
          </p:cNvPr>
          <p:cNvSpPr txBox="1"/>
          <p:nvPr/>
        </p:nvSpPr>
        <p:spPr>
          <a:xfrm>
            <a:off x="586476" y="753360"/>
            <a:ext cx="4054892" cy="984885"/>
          </a:xfrm>
          <a:prstGeom prst="rect">
            <a:avLst/>
          </a:prstGeom>
          <a:noFill/>
        </p:spPr>
        <p:txBody>
          <a:bodyPr wrap="square" rtlCol="0">
            <a:spAutoFit/>
          </a:bodyPr>
          <a:lstStyle/>
          <a:p>
            <a:r>
              <a:rPr lang="en-US" sz="4000" b="1">
                <a:latin typeface="Open Sans" panose="020B0606030504020204" pitchFamily="34" charset="0"/>
                <a:ea typeface="Open Sans" panose="020B0606030504020204" pitchFamily="34" charset="0"/>
                <a:cs typeface="Open Sans" panose="020B0606030504020204" pitchFamily="34" charset="0"/>
              </a:rPr>
              <a:t>40</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muncă</a:t>
            </a:r>
          </a:p>
        </p:txBody>
      </p:sp>
      <p:sp>
        <p:nvSpPr>
          <p:cNvPr id="8" name="TextBox 7">
            <a:extLst>
              <a:ext uri="{FF2B5EF4-FFF2-40B4-BE49-F238E27FC236}">
                <a16:creationId xmlns:a16="http://schemas.microsoft.com/office/drawing/2014/main" id="{ECC397AC-346E-4892-9DDA-7B9BEDDFBCD7}"/>
              </a:ext>
            </a:extLst>
          </p:cNvPr>
          <p:cNvSpPr txBox="1"/>
          <p:nvPr/>
        </p:nvSpPr>
        <p:spPr>
          <a:xfrm>
            <a:off x="6146450" y="737494"/>
            <a:ext cx="4524703" cy="984885"/>
          </a:xfrm>
          <a:prstGeom prst="rect">
            <a:avLst/>
          </a:prstGeom>
          <a:noFill/>
        </p:spPr>
        <p:txBody>
          <a:bodyPr wrap="square" rtlCol="0">
            <a:spAutoFit/>
          </a:bodyPr>
          <a:lstStyle/>
          <a:p>
            <a:r>
              <a:rPr lang="en-US" sz="4000" b="1">
                <a:latin typeface="Open Sans" panose="020B0606030504020204" pitchFamily="34" charset="0"/>
                <a:ea typeface="Open Sans" panose="020B0606030504020204" pitchFamily="34" charset="0"/>
                <a:cs typeface="Open Sans" panose="020B0606030504020204" pitchFamily="34" charset="0"/>
              </a:rPr>
              <a:t>66</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weekend</a:t>
            </a:r>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lvl="0" defTabSz="609585">
              <a:lnSpc>
                <a:spcPct val="120000"/>
              </a:lnSpc>
              <a:defRPr/>
            </a:pPr>
            <a:r>
              <a:rPr lang="ro-RO" altLang="en-US" sz="32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Str. Lahovari </a:t>
            </a: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pic>
        <p:nvPicPr>
          <p:cNvPr id="11" name="Picture 10" descr="A picture containing drawing&#10;&#10;Description automatically generated">
            <a:extLst>
              <a:ext uri="{FF2B5EF4-FFF2-40B4-BE49-F238E27FC236}">
                <a16:creationId xmlns:a16="http://schemas.microsoft.com/office/drawing/2014/main" id="{0ABDCCC9-A2FA-4AEF-9DC9-C3B38F6CC3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pic>
        <p:nvPicPr>
          <p:cNvPr id="4" name="Picture 3">
            <a:extLst>
              <a:ext uri="{FF2B5EF4-FFF2-40B4-BE49-F238E27FC236}">
                <a16:creationId xmlns:a16="http://schemas.microsoft.com/office/drawing/2014/main" id="{EA68DDEB-D514-4FE2-98DF-08F475659360}"/>
              </a:ext>
            </a:extLst>
          </p:cNvPr>
          <p:cNvPicPr>
            <a:picLocks noChangeAspect="1"/>
          </p:cNvPicPr>
          <p:nvPr/>
        </p:nvPicPr>
        <p:blipFill>
          <a:blip r:embed="rId4"/>
          <a:stretch>
            <a:fillRect/>
          </a:stretch>
        </p:blipFill>
        <p:spPr>
          <a:xfrm>
            <a:off x="40097" y="2068701"/>
            <a:ext cx="12109704" cy="3895344"/>
          </a:xfrm>
          <a:prstGeom prst="rect">
            <a:avLst/>
          </a:prstGeom>
        </p:spPr>
      </p:pic>
    </p:spTree>
    <p:extLst>
      <p:ext uri="{BB962C8B-B14F-4D97-AF65-F5344CB8AC3E}">
        <p14:creationId xmlns:p14="http://schemas.microsoft.com/office/powerpoint/2010/main" val="3746161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7" name="TextBox 6">
            <a:extLst>
              <a:ext uri="{FF2B5EF4-FFF2-40B4-BE49-F238E27FC236}">
                <a16:creationId xmlns:a16="http://schemas.microsoft.com/office/drawing/2014/main" id="{A649C594-39EF-4812-8560-B9E438A42EBC}"/>
              </a:ext>
            </a:extLst>
          </p:cNvPr>
          <p:cNvSpPr txBox="1"/>
          <p:nvPr/>
        </p:nvSpPr>
        <p:spPr>
          <a:xfrm>
            <a:off x="586476" y="753360"/>
            <a:ext cx="4054892" cy="984885"/>
          </a:xfrm>
          <a:prstGeom prst="rect">
            <a:avLst/>
          </a:prstGeom>
          <a:noFill/>
        </p:spPr>
        <p:txBody>
          <a:bodyPr wrap="square" rtlCol="0">
            <a:spAutoFit/>
          </a:bodyPr>
          <a:lstStyle/>
          <a:p>
            <a:r>
              <a:rPr lang="en-US" sz="4000" b="1">
                <a:latin typeface="Open Sans" panose="020B0606030504020204" pitchFamily="34" charset="0"/>
                <a:ea typeface="Open Sans" panose="020B0606030504020204" pitchFamily="34" charset="0"/>
                <a:cs typeface="Open Sans" panose="020B0606030504020204" pitchFamily="34" charset="0"/>
              </a:rPr>
              <a:t>51</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muncă</a:t>
            </a:r>
          </a:p>
        </p:txBody>
      </p:sp>
      <p:sp>
        <p:nvSpPr>
          <p:cNvPr id="8" name="TextBox 7">
            <a:extLst>
              <a:ext uri="{FF2B5EF4-FFF2-40B4-BE49-F238E27FC236}">
                <a16:creationId xmlns:a16="http://schemas.microsoft.com/office/drawing/2014/main" id="{ECC397AC-346E-4892-9DDA-7B9BEDDFBCD7}"/>
              </a:ext>
            </a:extLst>
          </p:cNvPr>
          <p:cNvSpPr txBox="1"/>
          <p:nvPr/>
        </p:nvSpPr>
        <p:spPr>
          <a:xfrm>
            <a:off x="6146450" y="737494"/>
            <a:ext cx="4524703" cy="984885"/>
          </a:xfrm>
          <a:prstGeom prst="rect">
            <a:avLst/>
          </a:prstGeom>
          <a:noFill/>
        </p:spPr>
        <p:txBody>
          <a:bodyPr wrap="square" rtlCol="0">
            <a:spAutoFit/>
          </a:bodyPr>
          <a:lstStyle/>
          <a:p>
            <a:r>
              <a:rPr lang="en-US" sz="4000" b="1">
                <a:latin typeface="Open Sans" panose="020B0606030504020204" pitchFamily="34" charset="0"/>
                <a:ea typeface="Open Sans" panose="020B0606030504020204" pitchFamily="34" charset="0"/>
                <a:cs typeface="Open Sans" panose="020B0606030504020204" pitchFamily="34" charset="0"/>
              </a:rPr>
              <a:t>83</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weekend</a:t>
            </a:r>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lvl="0" defTabSz="609585">
              <a:lnSpc>
                <a:spcPct val="120000"/>
              </a:lnSpc>
              <a:defRPr/>
            </a:pPr>
            <a:r>
              <a:rPr lang="ro-RO" altLang="en-US" sz="32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Piața Unirii</a:t>
            </a: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pic>
        <p:nvPicPr>
          <p:cNvPr id="11" name="Picture 10" descr="A picture containing drawing&#10;&#10;Description automatically generated">
            <a:extLst>
              <a:ext uri="{FF2B5EF4-FFF2-40B4-BE49-F238E27FC236}">
                <a16:creationId xmlns:a16="http://schemas.microsoft.com/office/drawing/2014/main" id="{73BACF86-6449-456A-8B18-7D51F4B60F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pic>
        <p:nvPicPr>
          <p:cNvPr id="4" name="Picture 3">
            <a:extLst>
              <a:ext uri="{FF2B5EF4-FFF2-40B4-BE49-F238E27FC236}">
                <a16:creationId xmlns:a16="http://schemas.microsoft.com/office/drawing/2014/main" id="{768B79D0-7B1C-4478-9B35-6E94BF4FAAC3}"/>
              </a:ext>
            </a:extLst>
          </p:cNvPr>
          <p:cNvPicPr>
            <a:picLocks noChangeAspect="1"/>
          </p:cNvPicPr>
          <p:nvPr/>
        </p:nvPicPr>
        <p:blipFill>
          <a:blip r:embed="rId4"/>
          <a:stretch>
            <a:fillRect/>
          </a:stretch>
        </p:blipFill>
        <p:spPr>
          <a:xfrm>
            <a:off x="41148" y="2143480"/>
            <a:ext cx="12109704" cy="3895344"/>
          </a:xfrm>
          <a:prstGeom prst="rect">
            <a:avLst/>
          </a:prstGeom>
        </p:spPr>
      </p:pic>
    </p:spTree>
    <p:extLst>
      <p:ext uri="{BB962C8B-B14F-4D97-AF65-F5344CB8AC3E}">
        <p14:creationId xmlns:p14="http://schemas.microsoft.com/office/powerpoint/2010/main" val="3854130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marL="0" marR="0" lvl="0" indent="0" algn="l" defTabSz="609585" rtl="0" eaLnBrk="1" fontAlgn="auto" latinLnBrk="0" hangingPunct="1">
              <a:lnSpc>
                <a:spcPct val="120000"/>
              </a:lnSpc>
              <a:spcBef>
                <a:spcPts val="0"/>
              </a:spcBef>
              <a:spcAft>
                <a:spcPts val="0"/>
              </a:spcAft>
              <a:buClrTx/>
              <a:buSzTx/>
              <a:buFontTx/>
              <a:buNone/>
              <a:tabLst/>
              <a:defRPr/>
            </a:pPr>
            <a:r>
              <a:rPr kumimoji="0" lang="ro-RO" altLang="en-US" sz="3200" b="1" i="0" u="none" strike="noStrike" kern="1200" cap="none" spc="0" normalizeH="0" baseline="0" dirty="0">
                <a:ln>
                  <a:noFill/>
                </a:ln>
                <a:solidFill>
                  <a:srgbClr val="FBDC21"/>
                </a:solidFill>
                <a:effectLst/>
                <a:uLnTx/>
                <a:uFillTx/>
                <a:latin typeface="Open Sans" panose="020B0606030504020204" pitchFamily="34" charset="0"/>
                <a:ea typeface="Open Sans" panose="020B0606030504020204" pitchFamily="34" charset="0"/>
                <a:cs typeface="Open Sans" panose="020B0606030504020204" pitchFamily="34" charset="0"/>
              </a:rPr>
              <a:t>Metodologie (1)</a:t>
            </a: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sp>
        <p:nvSpPr>
          <p:cNvPr id="2" name="TextBox 1">
            <a:extLst>
              <a:ext uri="{FF2B5EF4-FFF2-40B4-BE49-F238E27FC236}">
                <a16:creationId xmlns:a16="http://schemas.microsoft.com/office/drawing/2014/main" id="{9052B0E6-F4F6-474D-AC1F-BD135812A792}"/>
              </a:ext>
            </a:extLst>
          </p:cNvPr>
          <p:cNvSpPr txBox="1"/>
          <p:nvPr/>
        </p:nvSpPr>
        <p:spPr>
          <a:xfrm>
            <a:off x="0" y="891754"/>
            <a:ext cx="11254740" cy="5016758"/>
          </a:xfrm>
          <a:prstGeom prst="rect">
            <a:avLst/>
          </a:prstGeom>
          <a:noFill/>
        </p:spPr>
        <p:txBody>
          <a:bodyPr wrap="square" rtlCol="0">
            <a:spAutoFit/>
          </a:bodyPr>
          <a:lstStyle/>
          <a:p>
            <a:pPr marL="285750" indent="-285750">
              <a:spcBef>
                <a:spcPts val="1200"/>
              </a:spcBef>
              <a:spcAft>
                <a:spcPts val="1200"/>
              </a:spcAft>
              <a:buClr>
                <a:schemeClr val="tx1">
                  <a:lumMod val="75000"/>
                  <a:lumOff val="25000"/>
                </a:schemeClr>
              </a:buClr>
              <a:buSzPct val="80000"/>
              <a:buFont typeface="Wingdings" panose="05000000000000000000" pitchFamily="2" charset="2"/>
              <a:buChar char=""/>
            </a:pPr>
            <a:r>
              <a:rPr lang="ro-RO" sz="2000" b="1" dirty="0">
                <a:latin typeface="Open Sans" panose="020B0606030504020204" pitchFamily="34" charset="0"/>
                <a:ea typeface="Open Sans" panose="020B0606030504020204" pitchFamily="34" charset="0"/>
                <a:cs typeface="Open Sans" panose="020B0606030504020204" pitchFamily="34" charset="0"/>
              </a:rPr>
              <a:t>Phoenix Media, </a:t>
            </a:r>
            <a:r>
              <a:rPr lang="ro-RO" sz="2000" dirty="0">
                <a:latin typeface="Open Sans" panose="020B0606030504020204" pitchFamily="34" charset="0"/>
                <a:ea typeface="Open Sans" panose="020B0606030504020204" pitchFamily="34" charset="0"/>
                <a:cs typeface="Open Sans" panose="020B0606030504020204" pitchFamily="34" charset="0"/>
              </a:rPr>
              <a:t>liderul național in </a:t>
            </a:r>
            <a:r>
              <a:rPr lang="ro-RO" sz="2000" b="1" dirty="0">
                <a:latin typeface="Open Sans" panose="020B0606030504020204" pitchFamily="34" charset="0"/>
                <a:ea typeface="Open Sans" panose="020B0606030504020204" pitchFamily="34" charset="0"/>
                <a:cs typeface="Open Sans" panose="020B0606030504020204" pitchFamily="34" charset="0"/>
              </a:rPr>
              <a:t>DOOH ( digital out of </a:t>
            </a:r>
            <a:r>
              <a:rPr lang="ro-RO" sz="2000" b="1" dirty="0" err="1">
                <a:latin typeface="Open Sans" panose="020B0606030504020204" pitchFamily="34" charset="0"/>
                <a:ea typeface="Open Sans" panose="020B0606030504020204" pitchFamily="34" charset="0"/>
                <a:cs typeface="Open Sans" panose="020B0606030504020204" pitchFamily="34" charset="0"/>
              </a:rPr>
              <a:t>home</a:t>
            </a:r>
            <a:r>
              <a:rPr lang="ro-RO" sz="2000" b="1" dirty="0">
                <a:latin typeface="Open Sans" panose="020B0606030504020204" pitchFamily="34" charset="0"/>
                <a:ea typeface="Open Sans" panose="020B0606030504020204" pitchFamily="34" charset="0"/>
                <a:cs typeface="Open Sans" panose="020B0606030504020204" pitchFamily="34" charset="0"/>
              </a:rPr>
              <a:t>) </a:t>
            </a:r>
            <a:r>
              <a:rPr lang="ro-RO" sz="2000" dirty="0">
                <a:latin typeface="Open Sans" panose="020B0606030504020204" pitchFamily="34" charset="0"/>
                <a:ea typeface="Open Sans" panose="020B0606030504020204" pitchFamily="34" charset="0"/>
                <a:cs typeface="Open Sans" panose="020B0606030504020204" pitchFamily="34" charset="0"/>
              </a:rPr>
              <a:t>a montat primele camere în martie 2015 la panoul din Piața Unirii, urmate apoi rapid de camere la </a:t>
            </a:r>
            <a:r>
              <a:rPr lang="ro-RO" sz="2000" dirty="0" err="1">
                <a:latin typeface="Open Sans" panose="020B0606030504020204" pitchFamily="34" charset="0"/>
                <a:ea typeface="Open Sans" panose="020B0606030504020204" pitchFamily="34" charset="0"/>
                <a:cs typeface="Open Sans" panose="020B0606030504020204" pitchFamily="34" charset="0"/>
              </a:rPr>
              <a:t>Romaero</a:t>
            </a:r>
            <a:r>
              <a:rPr lang="ro-RO" sz="2000" dirty="0">
                <a:latin typeface="Open Sans" panose="020B0606030504020204" pitchFamily="34" charset="0"/>
                <a:ea typeface="Open Sans" panose="020B0606030504020204" pitchFamily="34" charset="0"/>
                <a:cs typeface="Open Sans" panose="020B0606030504020204" pitchFamily="34" charset="0"/>
              </a:rPr>
              <a:t> (bd. Aerogării) și Timpuri Noi (intersecția Timpuri Noi).</a:t>
            </a:r>
          </a:p>
          <a:p>
            <a:pPr marL="285750" indent="-285750">
              <a:spcBef>
                <a:spcPts val="1200"/>
              </a:spcBef>
              <a:spcAft>
                <a:spcPts val="1200"/>
              </a:spcAft>
              <a:buClr>
                <a:schemeClr val="tx1">
                  <a:lumMod val="75000"/>
                  <a:lumOff val="25000"/>
                </a:schemeClr>
              </a:buClr>
              <a:buSzPct val="80000"/>
              <a:buFont typeface="Wingdings" panose="05000000000000000000" pitchFamily="2" charset="2"/>
              <a:buChar char=""/>
            </a:pPr>
            <a:r>
              <a:rPr lang="ro-RO" sz="2000" dirty="0">
                <a:latin typeface="Open Sans" panose="020B0606030504020204" pitchFamily="34" charset="0"/>
                <a:ea typeface="Open Sans" panose="020B0606030504020204" pitchFamily="34" charset="0"/>
                <a:cs typeface="Open Sans" panose="020B0606030504020204" pitchFamily="34" charset="0"/>
              </a:rPr>
              <a:t>În acest moment sunt montate </a:t>
            </a:r>
            <a:r>
              <a:rPr lang="ro-RO" sz="2000" b="1" dirty="0">
                <a:latin typeface="Open Sans" panose="020B0606030504020204" pitchFamily="34" charset="0"/>
                <a:ea typeface="Open Sans" panose="020B0606030504020204" pitchFamily="34" charset="0"/>
                <a:cs typeface="Open Sans" panose="020B0606030504020204" pitchFamily="34" charset="0"/>
              </a:rPr>
              <a:t>81</a:t>
            </a:r>
            <a:r>
              <a:rPr lang="ro-RO" sz="2000" dirty="0">
                <a:latin typeface="Open Sans" panose="020B0606030504020204" pitchFamily="34" charset="0"/>
                <a:ea typeface="Open Sans" panose="020B0606030504020204" pitchFamily="34" charset="0"/>
                <a:cs typeface="Open Sans" panose="020B0606030504020204" pitchFamily="34" charset="0"/>
              </a:rPr>
              <a:t> de camere. </a:t>
            </a:r>
            <a:r>
              <a:rPr lang="ro-RO" sz="2000" b="1" dirty="0">
                <a:latin typeface="Open Sans" panose="020B0606030504020204" pitchFamily="34" charset="0"/>
                <a:ea typeface="Open Sans" panose="020B0606030504020204" pitchFamily="34" charset="0"/>
                <a:cs typeface="Open Sans" panose="020B0606030504020204" pitchFamily="34" charset="0"/>
              </a:rPr>
              <a:t>73</a:t>
            </a:r>
            <a:r>
              <a:rPr lang="ro-RO" sz="2000" dirty="0">
                <a:latin typeface="Open Sans" panose="020B0606030504020204" pitchFamily="34" charset="0"/>
                <a:ea typeface="Open Sans" panose="020B0606030504020204" pitchFamily="34" charset="0"/>
                <a:cs typeface="Open Sans" panose="020B0606030504020204" pitchFamily="34" charset="0"/>
              </a:rPr>
              <a:t> sunt doar în </a:t>
            </a:r>
            <a:r>
              <a:rPr lang="ro-RO" sz="2000" b="1" dirty="0">
                <a:latin typeface="Open Sans" panose="020B0606030504020204" pitchFamily="34" charset="0"/>
                <a:ea typeface="Open Sans" panose="020B0606030504020204" pitchFamily="34" charset="0"/>
                <a:cs typeface="Open Sans" panose="020B0606030504020204" pitchFamily="34" charset="0"/>
              </a:rPr>
              <a:t>București</a:t>
            </a:r>
            <a:r>
              <a:rPr lang="en-US" sz="2000" b="1" dirty="0">
                <a:latin typeface="Open Sans" panose="020B0606030504020204" pitchFamily="34" charset="0"/>
                <a:ea typeface="Open Sans" panose="020B0606030504020204" pitchFamily="34" charset="0"/>
                <a:cs typeface="Open Sans" panose="020B0606030504020204" pitchFamily="34" charset="0"/>
              </a:rPr>
              <a:t> </a:t>
            </a:r>
            <a:r>
              <a:rPr lang="en-US" sz="2000" dirty="0">
                <a:latin typeface="Open Sans" panose="020B0606030504020204" pitchFamily="34" charset="0"/>
                <a:ea typeface="Open Sans" panose="020B0606030504020204" pitchFamily="34" charset="0"/>
                <a:cs typeface="Open Sans" panose="020B0606030504020204" pitchFamily="34" charset="0"/>
              </a:rPr>
              <a:t>pe</a:t>
            </a:r>
            <a:r>
              <a:rPr lang="ro-RO" sz="2000" dirty="0">
                <a:latin typeface="Open Sans" panose="020B0606030504020204" pitchFamily="34" charset="0"/>
                <a:ea typeface="Open Sans" panose="020B0606030504020204" pitchFamily="34" charset="0"/>
                <a:cs typeface="Open Sans" panose="020B0606030504020204" pitchFamily="34" charset="0"/>
              </a:rPr>
              <a:t> 44 de panouri. Unele panouri au montate o cameră, dar multe au 2 sau chiar 3 camere pentru a putea număra cât mai </a:t>
            </a:r>
            <a:r>
              <a:rPr lang="ro-RO" sz="2000" b="1" dirty="0">
                <a:latin typeface="Open Sans" panose="020B0606030504020204" pitchFamily="34" charset="0"/>
                <a:ea typeface="Open Sans" panose="020B0606030504020204" pitchFamily="34" charset="0"/>
                <a:cs typeface="Open Sans" panose="020B0606030504020204" pitchFamily="34" charset="0"/>
              </a:rPr>
              <a:t>corect</a:t>
            </a:r>
            <a:r>
              <a:rPr lang="ro-RO" sz="2000" dirty="0">
                <a:latin typeface="Open Sans" panose="020B0606030504020204" pitchFamily="34" charset="0"/>
                <a:ea typeface="Open Sans" panose="020B0606030504020204" pitchFamily="34" charset="0"/>
                <a:cs typeface="Open Sans" panose="020B0606030504020204" pitchFamily="34" charset="0"/>
              </a:rPr>
              <a:t> intersecțiile în care sunt amplasate TV </a:t>
            </a:r>
            <a:r>
              <a:rPr lang="ro-RO" sz="2000" dirty="0" err="1">
                <a:latin typeface="Open Sans" panose="020B0606030504020204" pitchFamily="34" charset="0"/>
                <a:ea typeface="Open Sans" panose="020B0606030504020204" pitchFamily="34" charset="0"/>
                <a:cs typeface="Open Sans" panose="020B0606030504020204" pitchFamily="34" charset="0"/>
              </a:rPr>
              <a:t>screen</a:t>
            </a:r>
            <a:r>
              <a:rPr lang="ro-RO" sz="2000" dirty="0">
                <a:latin typeface="Open Sans" panose="020B0606030504020204" pitchFamily="34" charset="0"/>
                <a:ea typeface="Open Sans" panose="020B0606030504020204" pitchFamily="34" charset="0"/>
                <a:cs typeface="Open Sans" panose="020B0606030504020204" pitchFamily="34" charset="0"/>
              </a:rPr>
              <a:t>-urile Phoenix.</a:t>
            </a:r>
          </a:p>
          <a:p>
            <a:pPr marL="285750" indent="-285750">
              <a:spcBef>
                <a:spcPts val="1200"/>
              </a:spcBef>
              <a:spcAft>
                <a:spcPts val="1200"/>
              </a:spcAft>
              <a:buClr>
                <a:schemeClr val="tx1">
                  <a:lumMod val="75000"/>
                  <a:lumOff val="25000"/>
                </a:schemeClr>
              </a:buClr>
              <a:buSzPct val="80000"/>
              <a:buFont typeface="Wingdings" panose="05000000000000000000" pitchFamily="2" charset="2"/>
              <a:buChar char=""/>
            </a:pPr>
            <a:r>
              <a:rPr lang="ro-RO" sz="2000" dirty="0">
                <a:latin typeface="Open Sans" panose="020B0606030504020204" pitchFamily="34" charset="0"/>
                <a:ea typeface="Open Sans" panose="020B0606030504020204" pitchFamily="34" charset="0"/>
                <a:cs typeface="Open Sans" panose="020B0606030504020204" pitchFamily="34" charset="0"/>
              </a:rPr>
              <a:t>Sistemul folosit </a:t>
            </a:r>
            <a:r>
              <a:rPr lang="ro-RO" sz="2000" b="1" dirty="0">
                <a:latin typeface="Open Sans" panose="020B0606030504020204" pitchFamily="34" charset="0"/>
                <a:ea typeface="Open Sans" panose="020B0606030504020204" pitchFamily="34" charset="0"/>
                <a:cs typeface="Open Sans" panose="020B0606030504020204" pitchFamily="34" charset="0"/>
              </a:rPr>
              <a:t>numără</a:t>
            </a:r>
            <a:r>
              <a:rPr lang="ro-RO" sz="2000" dirty="0">
                <a:latin typeface="Open Sans" panose="020B0606030504020204" pitchFamily="34" charset="0"/>
                <a:ea typeface="Open Sans" panose="020B0606030504020204" pitchFamily="34" charset="0"/>
                <a:cs typeface="Open Sans" panose="020B0606030504020204" pitchFamily="34" charset="0"/>
              </a:rPr>
              <a:t> </a:t>
            </a:r>
            <a:r>
              <a:rPr lang="ro-RO" sz="2000" b="1" dirty="0">
                <a:latin typeface="Open Sans" panose="020B0606030504020204" pitchFamily="34" charset="0"/>
                <a:ea typeface="Open Sans" panose="020B0606030504020204" pitchFamily="34" charset="0"/>
                <a:cs typeface="Open Sans" panose="020B0606030504020204" pitchFamily="34" charset="0"/>
              </a:rPr>
              <a:t>24 h din 24  </a:t>
            </a:r>
            <a:r>
              <a:rPr lang="ro-RO" sz="2000" dirty="0">
                <a:latin typeface="Open Sans" panose="020B0606030504020204" pitchFamily="34" charset="0"/>
                <a:ea typeface="Open Sans" panose="020B0606030504020204" pitchFamily="34" charset="0"/>
                <a:cs typeface="Open Sans" panose="020B0606030504020204" pitchFamily="34" charset="0"/>
              </a:rPr>
              <a:t>la </a:t>
            </a:r>
            <a:r>
              <a:rPr lang="ro-RO" sz="2000" b="1" dirty="0">
                <a:latin typeface="Open Sans" panose="020B0606030504020204" pitchFamily="34" charset="0"/>
                <a:ea typeface="Open Sans" panose="020B0606030504020204" pitchFamily="34" charset="0"/>
                <a:cs typeface="Open Sans" panose="020B0606030504020204" pitchFamily="34" charset="0"/>
              </a:rPr>
              <a:t>nivel de secundă </a:t>
            </a:r>
            <a:r>
              <a:rPr lang="ro-RO" sz="2000" dirty="0">
                <a:latin typeface="Open Sans" panose="020B0606030504020204" pitchFamily="34" charset="0"/>
                <a:ea typeface="Open Sans" panose="020B0606030504020204" pitchFamily="34" charset="0"/>
                <a:cs typeface="Open Sans" panose="020B0606030504020204" pitchFamily="34" charset="0"/>
              </a:rPr>
              <a:t>absolut toate mașinile și pietonii care trec prin fata ecranelor, iar numărătoarea se face cu un software care rulează din cameră. Camerele sunt practic </a:t>
            </a:r>
            <a:r>
              <a:rPr lang="ro-RO" sz="2000" b="1" dirty="0">
                <a:latin typeface="Open Sans" panose="020B0606030504020204" pitchFamily="34" charset="0"/>
                <a:ea typeface="Open Sans" panose="020B0606030504020204" pitchFamily="34" charset="0"/>
                <a:cs typeface="Open Sans" panose="020B0606030504020204" pitchFamily="34" charset="0"/>
              </a:rPr>
              <a:t>mini computere de analiză</a:t>
            </a:r>
            <a:r>
              <a:rPr lang="ro-RO" sz="2000" dirty="0">
                <a:latin typeface="Open Sans" panose="020B0606030504020204" pitchFamily="34" charset="0"/>
                <a:ea typeface="Open Sans" panose="020B0606030504020204" pitchFamily="34" charset="0"/>
                <a:cs typeface="Open Sans" panose="020B0606030504020204" pitchFamily="34" charset="0"/>
              </a:rPr>
              <a:t>. </a:t>
            </a:r>
          </a:p>
          <a:p>
            <a:pPr marL="285750" indent="-285750">
              <a:spcBef>
                <a:spcPts val="1200"/>
              </a:spcBef>
              <a:spcAft>
                <a:spcPts val="1200"/>
              </a:spcAft>
              <a:buClr>
                <a:schemeClr val="tx1">
                  <a:lumMod val="75000"/>
                  <a:lumOff val="25000"/>
                </a:schemeClr>
              </a:buClr>
              <a:buSzPct val="80000"/>
              <a:buFont typeface="Wingdings" panose="05000000000000000000" pitchFamily="2" charset="2"/>
              <a:buChar char=""/>
            </a:pPr>
            <a:r>
              <a:rPr lang="ro-RO" sz="2000" dirty="0">
                <a:latin typeface="Open Sans" panose="020B0606030504020204" pitchFamily="34" charset="0"/>
                <a:ea typeface="Open Sans" panose="020B0606030504020204" pitchFamily="34" charset="0"/>
                <a:cs typeface="Open Sans" panose="020B0606030504020204" pitchFamily="34" charset="0"/>
              </a:rPr>
              <a:t>De reținut că nu vorbim de un sistem </a:t>
            </a:r>
            <a:r>
              <a:rPr lang="ro-RO" sz="2000" dirty="0" err="1">
                <a:latin typeface="Open Sans" panose="020B0606030504020204" pitchFamily="34" charset="0"/>
                <a:ea typeface="Open Sans" panose="020B0606030504020204" pitchFamily="34" charset="0"/>
                <a:cs typeface="Open Sans" panose="020B0606030504020204" pitchFamily="34" charset="0"/>
              </a:rPr>
              <a:t>cloud</a:t>
            </a:r>
            <a:r>
              <a:rPr lang="ro-RO" sz="2000" dirty="0">
                <a:latin typeface="Open Sans" panose="020B0606030504020204" pitchFamily="34" charset="0"/>
                <a:ea typeface="Open Sans" panose="020B0606030504020204" pitchFamily="34" charset="0"/>
                <a:cs typeface="Open Sans" panose="020B0606030504020204" pitchFamily="34" charset="0"/>
              </a:rPr>
              <a:t> - deoarece în cazul unei pene de internet s-ar putea pierde foarte multe date. Software-</a:t>
            </a:r>
            <a:r>
              <a:rPr lang="ro-RO" sz="2000" dirty="0" err="1">
                <a:latin typeface="Open Sans" panose="020B0606030504020204" pitchFamily="34" charset="0"/>
                <a:ea typeface="Open Sans" panose="020B0606030504020204" pitchFamily="34" charset="0"/>
                <a:cs typeface="Open Sans" panose="020B0606030504020204" pitchFamily="34" charset="0"/>
              </a:rPr>
              <a:t>ul</a:t>
            </a:r>
            <a:r>
              <a:rPr lang="ro-RO" sz="2000" dirty="0">
                <a:latin typeface="Open Sans" panose="020B0606030504020204" pitchFamily="34" charset="0"/>
                <a:ea typeface="Open Sans" panose="020B0606030504020204" pitchFamily="34" charset="0"/>
                <a:cs typeface="Open Sans" panose="020B0606030504020204" pitchFamily="34" charset="0"/>
              </a:rPr>
              <a:t> care operează direct din cameră permite stocarea datelor în cameră și trimiterea acestora către serverele Phoenix Media în momentul reconectării.</a:t>
            </a:r>
          </a:p>
        </p:txBody>
      </p:sp>
      <p:pic>
        <p:nvPicPr>
          <p:cNvPr id="4" name="Picture 3" descr="A picture containing drawing&#10;&#10;Description automatically generated">
            <a:extLst>
              <a:ext uri="{FF2B5EF4-FFF2-40B4-BE49-F238E27FC236}">
                <a16:creationId xmlns:a16="http://schemas.microsoft.com/office/drawing/2014/main" id="{1BB194C8-D212-4D9F-B706-37A0CF6D54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spTree>
    <p:extLst>
      <p:ext uri="{BB962C8B-B14F-4D97-AF65-F5344CB8AC3E}">
        <p14:creationId xmlns:p14="http://schemas.microsoft.com/office/powerpoint/2010/main" val="26824689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7" name="TextBox 6">
            <a:extLst>
              <a:ext uri="{FF2B5EF4-FFF2-40B4-BE49-F238E27FC236}">
                <a16:creationId xmlns:a16="http://schemas.microsoft.com/office/drawing/2014/main" id="{A649C594-39EF-4812-8560-B9E438A42EBC}"/>
              </a:ext>
            </a:extLst>
          </p:cNvPr>
          <p:cNvSpPr txBox="1"/>
          <p:nvPr/>
        </p:nvSpPr>
        <p:spPr>
          <a:xfrm>
            <a:off x="586476" y="753360"/>
            <a:ext cx="4054892" cy="984885"/>
          </a:xfrm>
          <a:prstGeom prst="rect">
            <a:avLst/>
          </a:prstGeom>
          <a:noFill/>
        </p:spPr>
        <p:txBody>
          <a:bodyPr wrap="square" rtlCol="0">
            <a:spAutoFit/>
          </a:bodyPr>
          <a:lstStyle/>
          <a:p>
            <a:r>
              <a:rPr lang="en-US" sz="4000" b="1">
                <a:latin typeface="Open Sans" panose="020B0606030504020204" pitchFamily="34" charset="0"/>
                <a:ea typeface="Open Sans" panose="020B0606030504020204" pitchFamily="34" charset="0"/>
                <a:cs typeface="Open Sans" panose="020B0606030504020204" pitchFamily="34" charset="0"/>
              </a:rPr>
              <a:t>2</a:t>
            </a:r>
            <a:r>
              <a:rPr lang="ro-RO" sz="4000" b="1">
                <a:latin typeface="Open Sans" panose="020B0606030504020204" pitchFamily="34" charset="0"/>
                <a:ea typeface="Open Sans" panose="020B0606030504020204" pitchFamily="34" charset="0"/>
                <a:cs typeface="Open Sans" panose="020B0606030504020204" pitchFamily="34" charset="0"/>
              </a:rPr>
              <a:t>7%</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muncă</a:t>
            </a:r>
          </a:p>
        </p:txBody>
      </p:sp>
      <p:sp>
        <p:nvSpPr>
          <p:cNvPr id="8" name="TextBox 7">
            <a:extLst>
              <a:ext uri="{FF2B5EF4-FFF2-40B4-BE49-F238E27FC236}">
                <a16:creationId xmlns:a16="http://schemas.microsoft.com/office/drawing/2014/main" id="{ECC397AC-346E-4892-9DDA-7B9BEDDFBCD7}"/>
              </a:ext>
            </a:extLst>
          </p:cNvPr>
          <p:cNvSpPr txBox="1"/>
          <p:nvPr/>
        </p:nvSpPr>
        <p:spPr>
          <a:xfrm>
            <a:off x="6146450" y="737494"/>
            <a:ext cx="4524703" cy="984885"/>
          </a:xfrm>
          <a:prstGeom prst="rect">
            <a:avLst/>
          </a:prstGeom>
          <a:noFill/>
        </p:spPr>
        <p:txBody>
          <a:bodyPr wrap="square" rtlCol="0">
            <a:spAutoFit/>
          </a:bodyPr>
          <a:lstStyle/>
          <a:p>
            <a:r>
              <a:rPr lang="en-US" sz="4000" b="1">
                <a:latin typeface="Open Sans" panose="020B0606030504020204" pitchFamily="34" charset="0"/>
                <a:ea typeface="Open Sans" panose="020B0606030504020204" pitchFamily="34" charset="0"/>
                <a:cs typeface="Open Sans" panose="020B0606030504020204" pitchFamily="34" charset="0"/>
              </a:rPr>
              <a:t>61</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weekend</a:t>
            </a:r>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lvl="0" defTabSz="609585">
              <a:lnSpc>
                <a:spcPct val="120000"/>
              </a:lnSpc>
              <a:defRPr/>
            </a:pPr>
            <a:r>
              <a:rPr lang="ro-RO" altLang="en-US" sz="32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Universitate</a:t>
            </a: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pic>
        <p:nvPicPr>
          <p:cNvPr id="12" name="Picture 11" descr="A picture containing drawing&#10;&#10;Description automatically generated">
            <a:extLst>
              <a:ext uri="{FF2B5EF4-FFF2-40B4-BE49-F238E27FC236}">
                <a16:creationId xmlns:a16="http://schemas.microsoft.com/office/drawing/2014/main" id="{6FF1C45C-13F0-468E-8BCB-315C2BAEA9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pic>
        <p:nvPicPr>
          <p:cNvPr id="3" name="Picture 2">
            <a:extLst>
              <a:ext uri="{FF2B5EF4-FFF2-40B4-BE49-F238E27FC236}">
                <a16:creationId xmlns:a16="http://schemas.microsoft.com/office/drawing/2014/main" id="{0D3247C9-8BDB-4F74-9D65-8BFF54C6F182}"/>
              </a:ext>
            </a:extLst>
          </p:cNvPr>
          <p:cNvPicPr>
            <a:picLocks noChangeAspect="1"/>
          </p:cNvPicPr>
          <p:nvPr/>
        </p:nvPicPr>
        <p:blipFill>
          <a:blip r:embed="rId4"/>
          <a:stretch>
            <a:fillRect/>
          </a:stretch>
        </p:blipFill>
        <p:spPr>
          <a:xfrm>
            <a:off x="41148" y="2068701"/>
            <a:ext cx="12109704" cy="3895344"/>
          </a:xfrm>
          <a:prstGeom prst="rect">
            <a:avLst/>
          </a:prstGeom>
        </p:spPr>
      </p:pic>
    </p:spTree>
    <p:extLst>
      <p:ext uri="{BB962C8B-B14F-4D97-AF65-F5344CB8AC3E}">
        <p14:creationId xmlns:p14="http://schemas.microsoft.com/office/powerpoint/2010/main" val="16915540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7" name="TextBox 6">
            <a:extLst>
              <a:ext uri="{FF2B5EF4-FFF2-40B4-BE49-F238E27FC236}">
                <a16:creationId xmlns:a16="http://schemas.microsoft.com/office/drawing/2014/main" id="{A649C594-39EF-4812-8560-B9E438A42EBC}"/>
              </a:ext>
            </a:extLst>
          </p:cNvPr>
          <p:cNvSpPr txBox="1"/>
          <p:nvPr/>
        </p:nvSpPr>
        <p:spPr>
          <a:xfrm>
            <a:off x="586476" y="753360"/>
            <a:ext cx="4054892" cy="984885"/>
          </a:xfrm>
          <a:prstGeom prst="rect">
            <a:avLst/>
          </a:prstGeom>
          <a:noFill/>
        </p:spPr>
        <p:txBody>
          <a:bodyPr wrap="square" rtlCol="0">
            <a:spAutoFit/>
          </a:bodyPr>
          <a:lstStyle/>
          <a:p>
            <a:r>
              <a:rPr lang="en-US" sz="4000" b="1">
                <a:latin typeface="Open Sans" panose="020B0606030504020204" pitchFamily="34" charset="0"/>
                <a:ea typeface="Open Sans" panose="020B0606030504020204" pitchFamily="34" charset="0"/>
                <a:cs typeface="Open Sans" panose="020B0606030504020204" pitchFamily="34" charset="0"/>
              </a:rPr>
              <a:t>36</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muncă</a:t>
            </a:r>
          </a:p>
        </p:txBody>
      </p:sp>
      <p:sp>
        <p:nvSpPr>
          <p:cNvPr id="8" name="TextBox 7">
            <a:extLst>
              <a:ext uri="{FF2B5EF4-FFF2-40B4-BE49-F238E27FC236}">
                <a16:creationId xmlns:a16="http://schemas.microsoft.com/office/drawing/2014/main" id="{ECC397AC-346E-4892-9DDA-7B9BEDDFBCD7}"/>
              </a:ext>
            </a:extLst>
          </p:cNvPr>
          <p:cNvSpPr txBox="1"/>
          <p:nvPr/>
        </p:nvSpPr>
        <p:spPr>
          <a:xfrm>
            <a:off x="6146450" y="737494"/>
            <a:ext cx="4524703" cy="984885"/>
          </a:xfrm>
          <a:prstGeom prst="rect">
            <a:avLst/>
          </a:prstGeom>
          <a:noFill/>
        </p:spPr>
        <p:txBody>
          <a:bodyPr wrap="square" rtlCol="0">
            <a:spAutoFit/>
          </a:bodyPr>
          <a:lstStyle/>
          <a:p>
            <a:r>
              <a:rPr lang="en-US" sz="4000" b="1">
                <a:latin typeface="Open Sans" panose="020B0606030504020204" pitchFamily="34" charset="0"/>
                <a:ea typeface="Open Sans" panose="020B0606030504020204" pitchFamily="34" charset="0"/>
                <a:cs typeface="Open Sans" panose="020B0606030504020204" pitchFamily="34" charset="0"/>
              </a:rPr>
              <a:t>85</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weekend</a:t>
            </a:r>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lvl="0" defTabSz="609585">
              <a:lnSpc>
                <a:spcPct val="120000"/>
              </a:lnSpc>
              <a:defRPr/>
            </a:pPr>
            <a:r>
              <a:rPr lang="ro-RO" altLang="en-US" sz="32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Bd. Barbu Văcărescu / Bd. Lacul Tei</a:t>
            </a: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pic>
        <p:nvPicPr>
          <p:cNvPr id="11" name="Picture 10" descr="A picture containing drawing&#10;&#10;Description automatically generated">
            <a:extLst>
              <a:ext uri="{FF2B5EF4-FFF2-40B4-BE49-F238E27FC236}">
                <a16:creationId xmlns:a16="http://schemas.microsoft.com/office/drawing/2014/main" id="{A003C9E5-88A1-44CB-BAA1-7571C2729C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pic>
        <p:nvPicPr>
          <p:cNvPr id="3" name="Picture 2">
            <a:extLst>
              <a:ext uri="{FF2B5EF4-FFF2-40B4-BE49-F238E27FC236}">
                <a16:creationId xmlns:a16="http://schemas.microsoft.com/office/drawing/2014/main" id="{BBA61E76-14C1-4306-9A4B-D21EC4DB53E5}"/>
              </a:ext>
            </a:extLst>
          </p:cNvPr>
          <p:cNvPicPr>
            <a:picLocks noChangeAspect="1"/>
          </p:cNvPicPr>
          <p:nvPr/>
        </p:nvPicPr>
        <p:blipFill>
          <a:blip r:embed="rId4"/>
          <a:stretch>
            <a:fillRect/>
          </a:stretch>
        </p:blipFill>
        <p:spPr>
          <a:xfrm>
            <a:off x="41148" y="2084567"/>
            <a:ext cx="12109704" cy="3895344"/>
          </a:xfrm>
          <a:prstGeom prst="rect">
            <a:avLst/>
          </a:prstGeom>
        </p:spPr>
      </p:pic>
    </p:spTree>
    <p:extLst>
      <p:ext uri="{BB962C8B-B14F-4D97-AF65-F5344CB8AC3E}">
        <p14:creationId xmlns:p14="http://schemas.microsoft.com/office/powerpoint/2010/main" val="4075537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7" name="TextBox 6">
            <a:extLst>
              <a:ext uri="{FF2B5EF4-FFF2-40B4-BE49-F238E27FC236}">
                <a16:creationId xmlns:a16="http://schemas.microsoft.com/office/drawing/2014/main" id="{A649C594-39EF-4812-8560-B9E438A42EBC}"/>
              </a:ext>
            </a:extLst>
          </p:cNvPr>
          <p:cNvSpPr txBox="1"/>
          <p:nvPr/>
        </p:nvSpPr>
        <p:spPr>
          <a:xfrm>
            <a:off x="586476" y="753360"/>
            <a:ext cx="4054892" cy="984885"/>
          </a:xfrm>
          <a:prstGeom prst="rect">
            <a:avLst/>
          </a:prstGeom>
          <a:noFill/>
        </p:spPr>
        <p:txBody>
          <a:bodyPr wrap="square" rtlCol="0">
            <a:spAutoFit/>
          </a:bodyPr>
          <a:lstStyle/>
          <a:p>
            <a:r>
              <a:rPr lang="ro-RO" sz="4000" b="1">
                <a:latin typeface="Open Sans" panose="020B0606030504020204" pitchFamily="34" charset="0"/>
                <a:ea typeface="Open Sans" panose="020B0606030504020204" pitchFamily="34" charset="0"/>
                <a:cs typeface="Open Sans" panose="020B0606030504020204" pitchFamily="34" charset="0"/>
              </a:rPr>
              <a:t>2</a:t>
            </a:r>
            <a:r>
              <a:rPr lang="en-US" sz="4000" b="1">
                <a:latin typeface="Open Sans" panose="020B0606030504020204" pitchFamily="34" charset="0"/>
                <a:ea typeface="Open Sans" panose="020B0606030504020204" pitchFamily="34" charset="0"/>
                <a:cs typeface="Open Sans" panose="020B0606030504020204" pitchFamily="34" charset="0"/>
              </a:rPr>
              <a:t>3</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muncă</a:t>
            </a:r>
          </a:p>
        </p:txBody>
      </p:sp>
      <p:sp>
        <p:nvSpPr>
          <p:cNvPr id="8" name="TextBox 7">
            <a:extLst>
              <a:ext uri="{FF2B5EF4-FFF2-40B4-BE49-F238E27FC236}">
                <a16:creationId xmlns:a16="http://schemas.microsoft.com/office/drawing/2014/main" id="{ECC397AC-346E-4892-9DDA-7B9BEDDFBCD7}"/>
              </a:ext>
            </a:extLst>
          </p:cNvPr>
          <p:cNvSpPr txBox="1"/>
          <p:nvPr/>
        </p:nvSpPr>
        <p:spPr>
          <a:xfrm>
            <a:off x="6146450" y="737494"/>
            <a:ext cx="4524703" cy="984885"/>
          </a:xfrm>
          <a:prstGeom prst="rect">
            <a:avLst/>
          </a:prstGeom>
          <a:noFill/>
        </p:spPr>
        <p:txBody>
          <a:bodyPr wrap="square" rtlCol="0">
            <a:spAutoFit/>
          </a:bodyPr>
          <a:lstStyle/>
          <a:p>
            <a:r>
              <a:rPr lang="ro-RO" sz="4000" b="1">
                <a:latin typeface="Open Sans" panose="020B0606030504020204" pitchFamily="34" charset="0"/>
                <a:ea typeface="Open Sans" panose="020B0606030504020204" pitchFamily="34" charset="0"/>
                <a:cs typeface="Open Sans" panose="020B0606030504020204" pitchFamily="34" charset="0"/>
              </a:rPr>
              <a:t>4</a:t>
            </a:r>
            <a:r>
              <a:rPr lang="en-US" sz="4000" b="1">
                <a:latin typeface="Open Sans" panose="020B0606030504020204" pitchFamily="34" charset="0"/>
                <a:ea typeface="Open Sans" panose="020B0606030504020204" pitchFamily="34" charset="0"/>
                <a:cs typeface="Open Sans" panose="020B0606030504020204" pitchFamily="34" charset="0"/>
              </a:rPr>
              <a:t>8</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weekend</a:t>
            </a:r>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lvl="0" defTabSz="609585">
              <a:lnSpc>
                <a:spcPct val="120000"/>
              </a:lnSpc>
              <a:defRPr/>
            </a:pPr>
            <a:r>
              <a:rPr lang="ro-RO" altLang="en-US" sz="32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Șos. Morarilor</a:t>
            </a: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pic>
        <p:nvPicPr>
          <p:cNvPr id="12" name="Picture 11" descr="A picture containing drawing&#10;&#10;Description automatically generated">
            <a:extLst>
              <a:ext uri="{FF2B5EF4-FFF2-40B4-BE49-F238E27FC236}">
                <a16:creationId xmlns:a16="http://schemas.microsoft.com/office/drawing/2014/main" id="{A8DB765F-7252-4096-BB6E-4CBCF4DC5D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pic>
        <p:nvPicPr>
          <p:cNvPr id="3" name="Picture 2">
            <a:extLst>
              <a:ext uri="{FF2B5EF4-FFF2-40B4-BE49-F238E27FC236}">
                <a16:creationId xmlns:a16="http://schemas.microsoft.com/office/drawing/2014/main" id="{3B84124C-E77E-41E1-AAFC-57189BD77196}"/>
              </a:ext>
            </a:extLst>
          </p:cNvPr>
          <p:cNvPicPr>
            <a:picLocks noChangeAspect="1"/>
          </p:cNvPicPr>
          <p:nvPr/>
        </p:nvPicPr>
        <p:blipFill>
          <a:blip r:embed="rId4"/>
          <a:stretch>
            <a:fillRect/>
          </a:stretch>
        </p:blipFill>
        <p:spPr>
          <a:xfrm>
            <a:off x="41148" y="2084567"/>
            <a:ext cx="12109704" cy="3895344"/>
          </a:xfrm>
          <a:prstGeom prst="rect">
            <a:avLst/>
          </a:prstGeom>
        </p:spPr>
      </p:pic>
    </p:spTree>
    <p:extLst>
      <p:ext uri="{BB962C8B-B14F-4D97-AF65-F5344CB8AC3E}">
        <p14:creationId xmlns:p14="http://schemas.microsoft.com/office/powerpoint/2010/main" val="19664930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7" name="TextBox 6">
            <a:extLst>
              <a:ext uri="{FF2B5EF4-FFF2-40B4-BE49-F238E27FC236}">
                <a16:creationId xmlns:a16="http://schemas.microsoft.com/office/drawing/2014/main" id="{A649C594-39EF-4812-8560-B9E438A42EBC}"/>
              </a:ext>
            </a:extLst>
          </p:cNvPr>
          <p:cNvSpPr txBox="1"/>
          <p:nvPr/>
        </p:nvSpPr>
        <p:spPr>
          <a:xfrm>
            <a:off x="586476" y="753360"/>
            <a:ext cx="4054892" cy="984885"/>
          </a:xfrm>
          <a:prstGeom prst="rect">
            <a:avLst/>
          </a:prstGeom>
          <a:noFill/>
        </p:spPr>
        <p:txBody>
          <a:bodyPr wrap="square" rtlCol="0">
            <a:spAutoFit/>
          </a:bodyPr>
          <a:lstStyle/>
          <a:p>
            <a:r>
              <a:rPr lang="en-US" sz="4000" b="1">
                <a:latin typeface="Open Sans" panose="020B0606030504020204" pitchFamily="34" charset="0"/>
                <a:ea typeface="Open Sans" panose="020B0606030504020204" pitchFamily="34" charset="0"/>
                <a:cs typeface="Open Sans" panose="020B0606030504020204" pitchFamily="34" charset="0"/>
              </a:rPr>
              <a:t>36</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muncă</a:t>
            </a:r>
          </a:p>
        </p:txBody>
      </p:sp>
      <p:sp>
        <p:nvSpPr>
          <p:cNvPr id="8" name="TextBox 7">
            <a:extLst>
              <a:ext uri="{FF2B5EF4-FFF2-40B4-BE49-F238E27FC236}">
                <a16:creationId xmlns:a16="http://schemas.microsoft.com/office/drawing/2014/main" id="{ECC397AC-346E-4892-9DDA-7B9BEDDFBCD7}"/>
              </a:ext>
            </a:extLst>
          </p:cNvPr>
          <p:cNvSpPr txBox="1"/>
          <p:nvPr/>
        </p:nvSpPr>
        <p:spPr>
          <a:xfrm>
            <a:off x="6146450" y="737494"/>
            <a:ext cx="4524703" cy="984885"/>
          </a:xfrm>
          <a:prstGeom prst="rect">
            <a:avLst/>
          </a:prstGeom>
          <a:noFill/>
        </p:spPr>
        <p:txBody>
          <a:bodyPr wrap="square" rtlCol="0">
            <a:spAutoFit/>
          </a:bodyPr>
          <a:lstStyle/>
          <a:p>
            <a:r>
              <a:rPr lang="en-US" sz="4000" b="1">
                <a:latin typeface="Open Sans" panose="020B0606030504020204" pitchFamily="34" charset="0"/>
                <a:ea typeface="Open Sans" panose="020B0606030504020204" pitchFamily="34" charset="0"/>
                <a:cs typeface="Open Sans" panose="020B0606030504020204" pitchFamily="34" charset="0"/>
              </a:rPr>
              <a:t>63</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weekend</a:t>
            </a:r>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lvl="0" defTabSz="609585">
              <a:lnSpc>
                <a:spcPct val="120000"/>
              </a:lnSpc>
              <a:defRPr/>
            </a:pPr>
            <a:r>
              <a:rPr lang="ro-RO" altLang="en-US" sz="32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Obor (Șos. Ștefan cel Mare)</a:t>
            </a: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pic>
        <p:nvPicPr>
          <p:cNvPr id="11" name="Picture 10" descr="A picture containing drawing&#10;&#10;Description automatically generated">
            <a:extLst>
              <a:ext uri="{FF2B5EF4-FFF2-40B4-BE49-F238E27FC236}">
                <a16:creationId xmlns:a16="http://schemas.microsoft.com/office/drawing/2014/main" id="{5344EF25-C5DD-4F4D-A3A1-2D6026B6EA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pic>
        <p:nvPicPr>
          <p:cNvPr id="4" name="Picture 3">
            <a:extLst>
              <a:ext uri="{FF2B5EF4-FFF2-40B4-BE49-F238E27FC236}">
                <a16:creationId xmlns:a16="http://schemas.microsoft.com/office/drawing/2014/main" id="{EF6FB3F8-2E73-49E9-98FE-8C1B709A8E80}"/>
              </a:ext>
            </a:extLst>
          </p:cNvPr>
          <p:cNvPicPr>
            <a:picLocks noChangeAspect="1"/>
          </p:cNvPicPr>
          <p:nvPr/>
        </p:nvPicPr>
        <p:blipFill>
          <a:blip r:embed="rId4"/>
          <a:stretch>
            <a:fillRect/>
          </a:stretch>
        </p:blipFill>
        <p:spPr>
          <a:xfrm>
            <a:off x="41148" y="2023662"/>
            <a:ext cx="12109704" cy="3895344"/>
          </a:xfrm>
          <a:prstGeom prst="rect">
            <a:avLst/>
          </a:prstGeom>
        </p:spPr>
      </p:pic>
    </p:spTree>
    <p:extLst>
      <p:ext uri="{BB962C8B-B14F-4D97-AF65-F5344CB8AC3E}">
        <p14:creationId xmlns:p14="http://schemas.microsoft.com/office/powerpoint/2010/main" val="37454684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7" name="TextBox 6">
            <a:extLst>
              <a:ext uri="{FF2B5EF4-FFF2-40B4-BE49-F238E27FC236}">
                <a16:creationId xmlns:a16="http://schemas.microsoft.com/office/drawing/2014/main" id="{A649C594-39EF-4812-8560-B9E438A42EBC}"/>
              </a:ext>
            </a:extLst>
          </p:cNvPr>
          <p:cNvSpPr txBox="1"/>
          <p:nvPr/>
        </p:nvSpPr>
        <p:spPr>
          <a:xfrm>
            <a:off x="586476" y="753360"/>
            <a:ext cx="4054892" cy="984885"/>
          </a:xfrm>
          <a:prstGeom prst="rect">
            <a:avLst/>
          </a:prstGeom>
          <a:noFill/>
        </p:spPr>
        <p:txBody>
          <a:bodyPr wrap="square" rtlCol="0">
            <a:spAutoFit/>
          </a:bodyPr>
          <a:lstStyle/>
          <a:p>
            <a:r>
              <a:rPr lang="ro-RO" sz="4000" b="1">
                <a:latin typeface="Open Sans" panose="020B0606030504020204" pitchFamily="34" charset="0"/>
                <a:ea typeface="Open Sans" panose="020B0606030504020204" pitchFamily="34" charset="0"/>
                <a:cs typeface="Open Sans" panose="020B0606030504020204" pitchFamily="34" charset="0"/>
              </a:rPr>
              <a:t>4</a:t>
            </a:r>
            <a:r>
              <a:rPr lang="en-US" sz="4000" b="1">
                <a:latin typeface="Open Sans" panose="020B0606030504020204" pitchFamily="34" charset="0"/>
                <a:ea typeface="Open Sans" panose="020B0606030504020204" pitchFamily="34" charset="0"/>
                <a:cs typeface="Open Sans" panose="020B0606030504020204" pitchFamily="34" charset="0"/>
              </a:rPr>
              <a:t>9</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muncă</a:t>
            </a:r>
          </a:p>
        </p:txBody>
      </p:sp>
      <p:sp>
        <p:nvSpPr>
          <p:cNvPr id="8" name="TextBox 7">
            <a:extLst>
              <a:ext uri="{FF2B5EF4-FFF2-40B4-BE49-F238E27FC236}">
                <a16:creationId xmlns:a16="http://schemas.microsoft.com/office/drawing/2014/main" id="{ECC397AC-346E-4892-9DDA-7B9BEDDFBCD7}"/>
              </a:ext>
            </a:extLst>
          </p:cNvPr>
          <p:cNvSpPr txBox="1"/>
          <p:nvPr/>
        </p:nvSpPr>
        <p:spPr>
          <a:xfrm>
            <a:off x="6146450" y="737494"/>
            <a:ext cx="4524703" cy="984885"/>
          </a:xfrm>
          <a:prstGeom prst="rect">
            <a:avLst/>
          </a:prstGeom>
          <a:noFill/>
        </p:spPr>
        <p:txBody>
          <a:bodyPr wrap="square" rtlCol="0">
            <a:spAutoFit/>
          </a:bodyPr>
          <a:lstStyle/>
          <a:p>
            <a:r>
              <a:rPr lang="ro-RO" sz="4000" b="1">
                <a:latin typeface="Open Sans" panose="020B0606030504020204" pitchFamily="34" charset="0"/>
                <a:ea typeface="Open Sans" panose="020B0606030504020204" pitchFamily="34" charset="0"/>
                <a:cs typeface="Open Sans" panose="020B0606030504020204" pitchFamily="34" charset="0"/>
              </a:rPr>
              <a:t>12</a:t>
            </a:r>
            <a:r>
              <a:rPr lang="en-US" sz="4000" b="1">
                <a:latin typeface="Open Sans" panose="020B0606030504020204" pitchFamily="34" charset="0"/>
                <a:ea typeface="Open Sans" panose="020B0606030504020204" pitchFamily="34" charset="0"/>
                <a:cs typeface="Open Sans" panose="020B0606030504020204" pitchFamily="34" charset="0"/>
              </a:rPr>
              <a:t>5</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weekend</a:t>
            </a:r>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lvl="0" defTabSz="609585">
              <a:lnSpc>
                <a:spcPct val="120000"/>
              </a:lnSpc>
              <a:defRPr/>
            </a:pPr>
            <a:r>
              <a:rPr lang="ro-RO" altLang="en-US" sz="32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Șos. Ștefan cel Mare / Bd. Barbu Văcărescu</a:t>
            </a: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pic>
        <p:nvPicPr>
          <p:cNvPr id="11" name="Picture 10" descr="A picture containing drawing&#10;&#10;Description automatically generated">
            <a:extLst>
              <a:ext uri="{FF2B5EF4-FFF2-40B4-BE49-F238E27FC236}">
                <a16:creationId xmlns:a16="http://schemas.microsoft.com/office/drawing/2014/main" id="{8A53E9AD-F5B4-4656-A582-04F5BC4E73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pic>
        <p:nvPicPr>
          <p:cNvPr id="3" name="Picture 2">
            <a:extLst>
              <a:ext uri="{FF2B5EF4-FFF2-40B4-BE49-F238E27FC236}">
                <a16:creationId xmlns:a16="http://schemas.microsoft.com/office/drawing/2014/main" id="{A30B3F02-B38A-410F-99AE-FDB51C9CD12C}"/>
              </a:ext>
            </a:extLst>
          </p:cNvPr>
          <p:cNvPicPr>
            <a:picLocks noChangeAspect="1"/>
          </p:cNvPicPr>
          <p:nvPr/>
        </p:nvPicPr>
        <p:blipFill>
          <a:blip r:embed="rId4"/>
          <a:stretch>
            <a:fillRect/>
          </a:stretch>
        </p:blipFill>
        <p:spPr>
          <a:xfrm>
            <a:off x="41148" y="2149785"/>
            <a:ext cx="12109704" cy="3895344"/>
          </a:xfrm>
          <a:prstGeom prst="rect">
            <a:avLst/>
          </a:prstGeom>
        </p:spPr>
      </p:pic>
    </p:spTree>
    <p:extLst>
      <p:ext uri="{BB962C8B-B14F-4D97-AF65-F5344CB8AC3E}">
        <p14:creationId xmlns:p14="http://schemas.microsoft.com/office/powerpoint/2010/main" val="41171081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7" name="TextBox 6">
            <a:extLst>
              <a:ext uri="{FF2B5EF4-FFF2-40B4-BE49-F238E27FC236}">
                <a16:creationId xmlns:a16="http://schemas.microsoft.com/office/drawing/2014/main" id="{A649C594-39EF-4812-8560-B9E438A42EBC}"/>
              </a:ext>
            </a:extLst>
          </p:cNvPr>
          <p:cNvSpPr txBox="1"/>
          <p:nvPr/>
        </p:nvSpPr>
        <p:spPr>
          <a:xfrm>
            <a:off x="586476" y="753360"/>
            <a:ext cx="4054892" cy="984885"/>
          </a:xfrm>
          <a:prstGeom prst="rect">
            <a:avLst/>
          </a:prstGeom>
          <a:noFill/>
        </p:spPr>
        <p:txBody>
          <a:bodyPr wrap="square" rtlCol="0">
            <a:spAutoFit/>
          </a:bodyPr>
          <a:lstStyle/>
          <a:p>
            <a:r>
              <a:rPr lang="ro-RO" sz="4000" b="1">
                <a:latin typeface="Open Sans" panose="020B0606030504020204" pitchFamily="34" charset="0"/>
                <a:ea typeface="Open Sans" panose="020B0606030504020204" pitchFamily="34" charset="0"/>
                <a:cs typeface="Open Sans" panose="020B0606030504020204" pitchFamily="34" charset="0"/>
              </a:rPr>
              <a:t>2</a:t>
            </a:r>
            <a:r>
              <a:rPr lang="en-US" sz="4000" b="1">
                <a:latin typeface="Open Sans" panose="020B0606030504020204" pitchFamily="34" charset="0"/>
                <a:ea typeface="Open Sans" panose="020B0606030504020204" pitchFamily="34" charset="0"/>
                <a:cs typeface="Open Sans" panose="020B0606030504020204" pitchFamily="34" charset="0"/>
              </a:rPr>
              <a:t>7</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muncă</a:t>
            </a:r>
          </a:p>
        </p:txBody>
      </p:sp>
      <p:sp>
        <p:nvSpPr>
          <p:cNvPr id="8" name="TextBox 7">
            <a:extLst>
              <a:ext uri="{FF2B5EF4-FFF2-40B4-BE49-F238E27FC236}">
                <a16:creationId xmlns:a16="http://schemas.microsoft.com/office/drawing/2014/main" id="{ECC397AC-346E-4892-9DDA-7B9BEDDFBCD7}"/>
              </a:ext>
            </a:extLst>
          </p:cNvPr>
          <p:cNvSpPr txBox="1"/>
          <p:nvPr/>
        </p:nvSpPr>
        <p:spPr>
          <a:xfrm>
            <a:off x="6146450" y="737494"/>
            <a:ext cx="4524703" cy="984885"/>
          </a:xfrm>
          <a:prstGeom prst="rect">
            <a:avLst/>
          </a:prstGeom>
          <a:noFill/>
        </p:spPr>
        <p:txBody>
          <a:bodyPr wrap="square" rtlCol="0">
            <a:spAutoFit/>
          </a:bodyPr>
          <a:lstStyle/>
          <a:p>
            <a:r>
              <a:rPr lang="ro-RO" sz="4000" b="1">
                <a:latin typeface="Open Sans" panose="020B0606030504020204" pitchFamily="34" charset="0"/>
                <a:ea typeface="Open Sans" panose="020B0606030504020204" pitchFamily="34" charset="0"/>
                <a:cs typeface="Open Sans" panose="020B0606030504020204" pitchFamily="34" charset="0"/>
              </a:rPr>
              <a:t>4</a:t>
            </a:r>
            <a:r>
              <a:rPr lang="en-US" sz="4000" b="1">
                <a:latin typeface="Open Sans" panose="020B0606030504020204" pitchFamily="34" charset="0"/>
                <a:ea typeface="Open Sans" panose="020B0606030504020204" pitchFamily="34" charset="0"/>
                <a:cs typeface="Open Sans" panose="020B0606030504020204" pitchFamily="34" charset="0"/>
              </a:rPr>
              <a:t>9</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weekend</a:t>
            </a:r>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lvl="0" defTabSz="609585">
              <a:lnSpc>
                <a:spcPct val="120000"/>
              </a:lnSpc>
              <a:defRPr/>
            </a:pPr>
            <a:r>
              <a:rPr lang="ro-RO" altLang="en-US" sz="3200" b="1" dirty="0" err="1">
                <a:solidFill>
                  <a:srgbClr val="FBDC21"/>
                </a:solidFill>
                <a:latin typeface="Open Sans" panose="020B0606030504020204" pitchFamily="34" charset="0"/>
                <a:ea typeface="Open Sans" panose="020B0606030504020204" pitchFamily="34" charset="0"/>
                <a:cs typeface="Open Sans" panose="020B0606030504020204" pitchFamily="34" charset="0"/>
              </a:rPr>
              <a:t>Iride</a:t>
            </a:r>
            <a:r>
              <a:rPr lang="ro-RO" altLang="en-US" sz="32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 Business Park (Bd. Dimitrie Pompeiu)</a:t>
            </a: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pic>
        <p:nvPicPr>
          <p:cNvPr id="11" name="Picture 10" descr="A picture containing drawing&#10;&#10;Description automatically generated">
            <a:extLst>
              <a:ext uri="{FF2B5EF4-FFF2-40B4-BE49-F238E27FC236}">
                <a16:creationId xmlns:a16="http://schemas.microsoft.com/office/drawing/2014/main" id="{66A20FC1-D162-42DD-9353-E61BFFDA8A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pic>
        <p:nvPicPr>
          <p:cNvPr id="4" name="Picture 3">
            <a:extLst>
              <a:ext uri="{FF2B5EF4-FFF2-40B4-BE49-F238E27FC236}">
                <a16:creationId xmlns:a16="http://schemas.microsoft.com/office/drawing/2014/main" id="{1817B205-8370-4FF1-BB4D-46CACAFCCEB2}"/>
              </a:ext>
            </a:extLst>
          </p:cNvPr>
          <p:cNvPicPr>
            <a:picLocks noChangeAspect="1"/>
          </p:cNvPicPr>
          <p:nvPr/>
        </p:nvPicPr>
        <p:blipFill>
          <a:blip r:embed="rId4"/>
          <a:stretch>
            <a:fillRect/>
          </a:stretch>
        </p:blipFill>
        <p:spPr>
          <a:xfrm>
            <a:off x="41148" y="2137173"/>
            <a:ext cx="12109704" cy="3895344"/>
          </a:xfrm>
          <a:prstGeom prst="rect">
            <a:avLst/>
          </a:prstGeom>
        </p:spPr>
      </p:pic>
    </p:spTree>
    <p:extLst>
      <p:ext uri="{BB962C8B-B14F-4D97-AF65-F5344CB8AC3E}">
        <p14:creationId xmlns:p14="http://schemas.microsoft.com/office/powerpoint/2010/main" val="32413527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7" name="TextBox 6">
            <a:extLst>
              <a:ext uri="{FF2B5EF4-FFF2-40B4-BE49-F238E27FC236}">
                <a16:creationId xmlns:a16="http://schemas.microsoft.com/office/drawing/2014/main" id="{A649C594-39EF-4812-8560-B9E438A42EBC}"/>
              </a:ext>
            </a:extLst>
          </p:cNvPr>
          <p:cNvSpPr txBox="1"/>
          <p:nvPr/>
        </p:nvSpPr>
        <p:spPr>
          <a:xfrm>
            <a:off x="586476" y="753360"/>
            <a:ext cx="4054892" cy="984885"/>
          </a:xfrm>
          <a:prstGeom prst="rect">
            <a:avLst/>
          </a:prstGeom>
          <a:noFill/>
        </p:spPr>
        <p:txBody>
          <a:bodyPr wrap="square" rtlCol="0">
            <a:spAutoFit/>
          </a:bodyPr>
          <a:lstStyle/>
          <a:p>
            <a:r>
              <a:rPr lang="en-US" sz="4000" b="1">
                <a:latin typeface="Open Sans" panose="020B0606030504020204" pitchFamily="34" charset="0"/>
                <a:ea typeface="Open Sans" panose="020B0606030504020204" pitchFamily="34" charset="0"/>
                <a:cs typeface="Open Sans" panose="020B0606030504020204" pitchFamily="34" charset="0"/>
              </a:rPr>
              <a:t>39</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muncă</a:t>
            </a:r>
          </a:p>
        </p:txBody>
      </p:sp>
      <p:sp>
        <p:nvSpPr>
          <p:cNvPr id="8" name="TextBox 7">
            <a:extLst>
              <a:ext uri="{FF2B5EF4-FFF2-40B4-BE49-F238E27FC236}">
                <a16:creationId xmlns:a16="http://schemas.microsoft.com/office/drawing/2014/main" id="{ECC397AC-346E-4892-9DDA-7B9BEDDFBCD7}"/>
              </a:ext>
            </a:extLst>
          </p:cNvPr>
          <p:cNvSpPr txBox="1"/>
          <p:nvPr/>
        </p:nvSpPr>
        <p:spPr>
          <a:xfrm>
            <a:off x="6146450" y="737494"/>
            <a:ext cx="4524703" cy="984885"/>
          </a:xfrm>
          <a:prstGeom prst="rect">
            <a:avLst/>
          </a:prstGeom>
          <a:noFill/>
        </p:spPr>
        <p:txBody>
          <a:bodyPr wrap="square" rtlCol="0">
            <a:spAutoFit/>
          </a:bodyPr>
          <a:lstStyle/>
          <a:p>
            <a:r>
              <a:rPr lang="ro-RO" sz="4000" b="1">
                <a:latin typeface="Open Sans" panose="020B0606030504020204" pitchFamily="34" charset="0"/>
                <a:ea typeface="Open Sans" panose="020B0606030504020204" pitchFamily="34" charset="0"/>
                <a:cs typeface="Open Sans" panose="020B0606030504020204" pitchFamily="34" charset="0"/>
              </a:rPr>
              <a:t>6</a:t>
            </a:r>
            <a:r>
              <a:rPr lang="en-US" sz="4000" b="1">
                <a:latin typeface="Open Sans" panose="020B0606030504020204" pitchFamily="34" charset="0"/>
                <a:ea typeface="Open Sans" panose="020B0606030504020204" pitchFamily="34" charset="0"/>
                <a:cs typeface="Open Sans" panose="020B0606030504020204" pitchFamily="34" charset="0"/>
              </a:rPr>
              <a:t>6</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weekend</a:t>
            </a:r>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lvl="0" defTabSz="609585">
              <a:lnSpc>
                <a:spcPct val="120000"/>
              </a:lnSpc>
              <a:defRPr/>
            </a:pPr>
            <a:r>
              <a:rPr lang="ro-RO" altLang="en-US" sz="32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Pasaj Băneasa (Bd. Aerogării / Bd. Ionescu de la Brad)</a:t>
            </a: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pic>
        <p:nvPicPr>
          <p:cNvPr id="11" name="Picture 10" descr="A picture containing drawing&#10;&#10;Description automatically generated">
            <a:extLst>
              <a:ext uri="{FF2B5EF4-FFF2-40B4-BE49-F238E27FC236}">
                <a16:creationId xmlns:a16="http://schemas.microsoft.com/office/drawing/2014/main" id="{D9AA1229-2B64-4153-9B25-1795ADAC9A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pic>
        <p:nvPicPr>
          <p:cNvPr id="3" name="Picture 2">
            <a:extLst>
              <a:ext uri="{FF2B5EF4-FFF2-40B4-BE49-F238E27FC236}">
                <a16:creationId xmlns:a16="http://schemas.microsoft.com/office/drawing/2014/main" id="{96ED38BC-5720-4BCF-8B8C-4CF0539DED6D}"/>
              </a:ext>
            </a:extLst>
          </p:cNvPr>
          <p:cNvPicPr>
            <a:picLocks noChangeAspect="1"/>
          </p:cNvPicPr>
          <p:nvPr/>
        </p:nvPicPr>
        <p:blipFill>
          <a:blip r:embed="rId4"/>
          <a:stretch>
            <a:fillRect/>
          </a:stretch>
        </p:blipFill>
        <p:spPr>
          <a:xfrm>
            <a:off x="41148" y="2068701"/>
            <a:ext cx="12109704" cy="3895344"/>
          </a:xfrm>
          <a:prstGeom prst="rect">
            <a:avLst/>
          </a:prstGeom>
        </p:spPr>
      </p:pic>
    </p:spTree>
    <p:extLst>
      <p:ext uri="{BB962C8B-B14F-4D97-AF65-F5344CB8AC3E}">
        <p14:creationId xmlns:p14="http://schemas.microsoft.com/office/powerpoint/2010/main" val="41752670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7" name="TextBox 6">
            <a:extLst>
              <a:ext uri="{FF2B5EF4-FFF2-40B4-BE49-F238E27FC236}">
                <a16:creationId xmlns:a16="http://schemas.microsoft.com/office/drawing/2014/main" id="{A649C594-39EF-4812-8560-B9E438A42EBC}"/>
              </a:ext>
            </a:extLst>
          </p:cNvPr>
          <p:cNvSpPr txBox="1"/>
          <p:nvPr/>
        </p:nvSpPr>
        <p:spPr>
          <a:xfrm>
            <a:off x="586476" y="753360"/>
            <a:ext cx="4054892" cy="984885"/>
          </a:xfrm>
          <a:prstGeom prst="rect">
            <a:avLst/>
          </a:prstGeom>
          <a:noFill/>
        </p:spPr>
        <p:txBody>
          <a:bodyPr wrap="square" rtlCol="0">
            <a:spAutoFit/>
          </a:bodyPr>
          <a:lstStyle/>
          <a:p>
            <a:r>
              <a:rPr lang="en-US" sz="4000" b="1">
                <a:latin typeface="Open Sans" panose="020B0606030504020204" pitchFamily="34" charset="0"/>
                <a:ea typeface="Open Sans" panose="020B0606030504020204" pitchFamily="34" charset="0"/>
                <a:cs typeface="Open Sans" panose="020B0606030504020204" pitchFamily="34" charset="0"/>
              </a:rPr>
              <a:t>54</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muncă</a:t>
            </a:r>
          </a:p>
        </p:txBody>
      </p:sp>
      <p:sp>
        <p:nvSpPr>
          <p:cNvPr id="8" name="TextBox 7">
            <a:extLst>
              <a:ext uri="{FF2B5EF4-FFF2-40B4-BE49-F238E27FC236}">
                <a16:creationId xmlns:a16="http://schemas.microsoft.com/office/drawing/2014/main" id="{ECC397AC-346E-4892-9DDA-7B9BEDDFBCD7}"/>
              </a:ext>
            </a:extLst>
          </p:cNvPr>
          <p:cNvSpPr txBox="1"/>
          <p:nvPr/>
        </p:nvSpPr>
        <p:spPr>
          <a:xfrm>
            <a:off x="6146450" y="737494"/>
            <a:ext cx="4524703" cy="984885"/>
          </a:xfrm>
          <a:prstGeom prst="rect">
            <a:avLst/>
          </a:prstGeom>
          <a:noFill/>
        </p:spPr>
        <p:txBody>
          <a:bodyPr wrap="square" rtlCol="0">
            <a:spAutoFit/>
          </a:bodyPr>
          <a:lstStyle/>
          <a:p>
            <a:r>
              <a:rPr lang="ro-RO" sz="4000" b="1">
                <a:latin typeface="Open Sans" panose="020B0606030504020204" pitchFamily="34" charset="0"/>
                <a:ea typeface="Open Sans" panose="020B0606030504020204" pitchFamily="34" charset="0"/>
                <a:cs typeface="Open Sans" panose="020B0606030504020204" pitchFamily="34" charset="0"/>
              </a:rPr>
              <a:t>8</a:t>
            </a:r>
            <a:r>
              <a:rPr lang="en-US" sz="4000" b="1">
                <a:latin typeface="Open Sans" panose="020B0606030504020204" pitchFamily="34" charset="0"/>
                <a:ea typeface="Open Sans" panose="020B0606030504020204" pitchFamily="34" charset="0"/>
                <a:cs typeface="Open Sans" panose="020B0606030504020204" pitchFamily="34" charset="0"/>
              </a:rPr>
              <a:t>6</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weekend</a:t>
            </a:r>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lvl="0" defTabSz="609585">
              <a:lnSpc>
                <a:spcPct val="120000"/>
              </a:lnSpc>
              <a:defRPr/>
            </a:pPr>
            <a:r>
              <a:rPr lang="ro-RO" altLang="en-US" sz="32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Piața 1 Mai (Bd. Ion Mihalache)</a:t>
            </a: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pic>
        <p:nvPicPr>
          <p:cNvPr id="11" name="Picture 10" descr="A picture containing drawing&#10;&#10;Description automatically generated">
            <a:extLst>
              <a:ext uri="{FF2B5EF4-FFF2-40B4-BE49-F238E27FC236}">
                <a16:creationId xmlns:a16="http://schemas.microsoft.com/office/drawing/2014/main" id="{549033E3-5A37-40DC-ADE3-AE00D53530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pic>
        <p:nvPicPr>
          <p:cNvPr id="4" name="Picture 3">
            <a:extLst>
              <a:ext uri="{FF2B5EF4-FFF2-40B4-BE49-F238E27FC236}">
                <a16:creationId xmlns:a16="http://schemas.microsoft.com/office/drawing/2014/main" id="{8F3DF06F-0B3A-4168-843C-5F952609DDAA}"/>
              </a:ext>
            </a:extLst>
          </p:cNvPr>
          <p:cNvPicPr>
            <a:picLocks noChangeAspect="1"/>
          </p:cNvPicPr>
          <p:nvPr/>
        </p:nvPicPr>
        <p:blipFill>
          <a:blip r:embed="rId4"/>
          <a:stretch>
            <a:fillRect/>
          </a:stretch>
        </p:blipFill>
        <p:spPr>
          <a:xfrm>
            <a:off x="41148" y="2162398"/>
            <a:ext cx="12109704" cy="3895344"/>
          </a:xfrm>
          <a:prstGeom prst="rect">
            <a:avLst/>
          </a:prstGeom>
        </p:spPr>
      </p:pic>
    </p:spTree>
    <p:extLst>
      <p:ext uri="{BB962C8B-B14F-4D97-AF65-F5344CB8AC3E}">
        <p14:creationId xmlns:p14="http://schemas.microsoft.com/office/powerpoint/2010/main" val="212773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7" name="TextBox 6">
            <a:extLst>
              <a:ext uri="{FF2B5EF4-FFF2-40B4-BE49-F238E27FC236}">
                <a16:creationId xmlns:a16="http://schemas.microsoft.com/office/drawing/2014/main" id="{A649C594-39EF-4812-8560-B9E438A42EBC}"/>
              </a:ext>
            </a:extLst>
          </p:cNvPr>
          <p:cNvSpPr txBox="1"/>
          <p:nvPr/>
        </p:nvSpPr>
        <p:spPr>
          <a:xfrm>
            <a:off x="586476" y="753360"/>
            <a:ext cx="4054892" cy="984885"/>
          </a:xfrm>
          <a:prstGeom prst="rect">
            <a:avLst/>
          </a:prstGeom>
          <a:noFill/>
        </p:spPr>
        <p:txBody>
          <a:bodyPr wrap="square" rtlCol="0">
            <a:spAutoFit/>
          </a:bodyPr>
          <a:lstStyle/>
          <a:p>
            <a:r>
              <a:rPr lang="en-US" sz="4000" b="1">
                <a:latin typeface="Open Sans" panose="020B0606030504020204" pitchFamily="34" charset="0"/>
                <a:ea typeface="Open Sans" panose="020B0606030504020204" pitchFamily="34" charset="0"/>
                <a:cs typeface="Open Sans" panose="020B0606030504020204" pitchFamily="34" charset="0"/>
              </a:rPr>
              <a:t>34</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muncă</a:t>
            </a:r>
          </a:p>
        </p:txBody>
      </p:sp>
      <p:sp>
        <p:nvSpPr>
          <p:cNvPr id="8" name="TextBox 7">
            <a:extLst>
              <a:ext uri="{FF2B5EF4-FFF2-40B4-BE49-F238E27FC236}">
                <a16:creationId xmlns:a16="http://schemas.microsoft.com/office/drawing/2014/main" id="{ECC397AC-346E-4892-9DDA-7B9BEDDFBCD7}"/>
              </a:ext>
            </a:extLst>
          </p:cNvPr>
          <p:cNvSpPr txBox="1"/>
          <p:nvPr/>
        </p:nvSpPr>
        <p:spPr>
          <a:xfrm>
            <a:off x="6146450" y="737494"/>
            <a:ext cx="4524703" cy="984885"/>
          </a:xfrm>
          <a:prstGeom prst="rect">
            <a:avLst/>
          </a:prstGeom>
          <a:noFill/>
        </p:spPr>
        <p:txBody>
          <a:bodyPr wrap="square" rtlCol="0">
            <a:spAutoFit/>
          </a:bodyPr>
          <a:lstStyle/>
          <a:p>
            <a:r>
              <a:rPr lang="ro-RO" sz="4000" b="1">
                <a:latin typeface="Open Sans" panose="020B0606030504020204" pitchFamily="34" charset="0"/>
                <a:ea typeface="Open Sans" panose="020B0606030504020204" pitchFamily="34" charset="0"/>
                <a:cs typeface="Open Sans" panose="020B0606030504020204" pitchFamily="34" charset="0"/>
              </a:rPr>
              <a:t>4</a:t>
            </a:r>
            <a:r>
              <a:rPr lang="en-US" sz="4000" b="1">
                <a:latin typeface="Open Sans" panose="020B0606030504020204" pitchFamily="34" charset="0"/>
                <a:ea typeface="Open Sans" panose="020B0606030504020204" pitchFamily="34" charset="0"/>
                <a:cs typeface="Open Sans" panose="020B0606030504020204" pitchFamily="34" charset="0"/>
              </a:rPr>
              <a:t>7</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weekend</a:t>
            </a:r>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lvl="0" defTabSz="609585">
              <a:lnSpc>
                <a:spcPct val="120000"/>
              </a:lnSpc>
              <a:defRPr/>
            </a:pPr>
            <a:r>
              <a:rPr lang="ro-RO" altLang="en-US" sz="32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Str. Radu </a:t>
            </a:r>
            <a:r>
              <a:rPr lang="ro-RO" altLang="en-US" sz="3200" b="1" dirty="0" err="1">
                <a:solidFill>
                  <a:srgbClr val="FBDC21"/>
                </a:solidFill>
                <a:latin typeface="Open Sans" panose="020B0606030504020204" pitchFamily="34" charset="0"/>
                <a:ea typeface="Open Sans" panose="020B0606030504020204" pitchFamily="34" charset="0"/>
                <a:cs typeface="Open Sans" panose="020B0606030504020204" pitchFamily="34" charset="0"/>
              </a:rPr>
              <a:t>Beller</a:t>
            </a:r>
            <a:endParaRPr lang="ro-RO" altLang="en-US" sz="3200" b="1" dirty="0">
              <a:solidFill>
                <a:srgbClr val="FBDC2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pic>
        <p:nvPicPr>
          <p:cNvPr id="11" name="Picture 10" descr="A picture containing drawing&#10;&#10;Description automatically generated">
            <a:extLst>
              <a:ext uri="{FF2B5EF4-FFF2-40B4-BE49-F238E27FC236}">
                <a16:creationId xmlns:a16="http://schemas.microsoft.com/office/drawing/2014/main" id="{37B01A2D-B113-4824-8639-52F4756DA8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pic>
        <p:nvPicPr>
          <p:cNvPr id="3" name="Picture 2">
            <a:extLst>
              <a:ext uri="{FF2B5EF4-FFF2-40B4-BE49-F238E27FC236}">
                <a16:creationId xmlns:a16="http://schemas.microsoft.com/office/drawing/2014/main" id="{3B08013A-1CD1-485E-9B51-3F8AF1AC1938}"/>
              </a:ext>
            </a:extLst>
          </p:cNvPr>
          <p:cNvPicPr>
            <a:picLocks noChangeAspect="1"/>
          </p:cNvPicPr>
          <p:nvPr/>
        </p:nvPicPr>
        <p:blipFill>
          <a:blip r:embed="rId4"/>
          <a:stretch>
            <a:fillRect/>
          </a:stretch>
        </p:blipFill>
        <p:spPr>
          <a:xfrm>
            <a:off x="41148" y="2152009"/>
            <a:ext cx="12109704" cy="3895344"/>
          </a:xfrm>
          <a:prstGeom prst="rect">
            <a:avLst/>
          </a:prstGeom>
        </p:spPr>
      </p:pic>
    </p:spTree>
    <p:extLst>
      <p:ext uri="{BB962C8B-B14F-4D97-AF65-F5344CB8AC3E}">
        <p14:creationId xmlns:p14="http://schemas.microsoft.com/office/powerpoint/2010/main" val="33977604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7" name="TextBox 6">
            <a:extLst>
              <a:ext uri="{FF2B5EF4-FFF2-40B4-BE49-F238E27FC236}">
                <a16:creationId xmlns:a16="http://schemas.microsoft.com/office/drawing/2014/main" id="{A649C594-39EF-4812-8560-B9E438A42EBC}"/>
              </a:ext>
            </a:extLst>
          </p:cNvPr>
          <p:cNvSpPr txBox="1"/>
          <p:nvPr/>
        </p:nvSpPr>
        <p:spPr>
          <a:xfrm>
            <a:off x="586476" y="753360"/>
            <a:ext cx="4054892" cy="984885"/>
          </a:xfrm>
          <a:prstGeom prst="rect">
            <a:avLst/>
          </a:prstGeom>
          <a:noFill/>
        </p:spPr>
        <p:txBody>
          <a:bodyPr wrap="square" rtlCol="0">
            <a:spAutoFit/>
          </a:bodyPr>
          <a:lstStyle/>
          <a:p>
            <a:r>
              <a:rPr lang="ro-RO" sz="4000" b="1">
                <a:latin typeface="Open Sans" panose="020B0606030504020204" pitchFamily="34" charset="0"/>
                <a:ea typeface="Open Sans" panose="020B0606030504020204" pitchFamily="34" charset="0"/>
                <a:cs typeface="Open Sans" panose="020B0606030504020204" pitchFamily="34" charset="0"/>
              </a:rPr>
              <a:t>2</a:t>
            </a:r>
            <a:r>
              <a:rPr lang="en-US" sz="4000" b="1">
                <a:latin typeface="Open Sans" panose="020B0606030504020204" pitchFamily="34" charset="0"/>
                <a:ea typeface="Open Sans" panose="020B0606030504020204" pitchFamily="34" charset="0"/>
                <a:cs typeface="Open Sans" panose="020B0606030504020204" pitchFamily="34" charset="0"/>
              </a:rPr>
              <a:t>7</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muncă</a:t>
            </a:r>
          </a:p>
        </p:txBody>
      </p:sp>
      <p:sp>
        <p:nvSpPr>
          <p:cNvPr id="8" name="TextBox 7">
            <a:extLst>
              <a:ext uri="{FF2B5EF4-FFF2-40B4-BE49-F238E27FC236}">
                <a16:creationId xmlns:a16="http://schemas.microsoft.com/office/drawing/2014/main" id="{ECC397AC-346E-4892-9DDA-7B9BEDDFBCD7}"/>
              </a:ext>
            </a:extLst>
          </p:cNvPr>
          <p:cNvSpPr txBox="1"/>
          <p:nvPr/>
        </p:nvSpPr>
        <p:spPr>
          <a:xfrm>
            <a:off x="6146450" y="737494"/>
            <a:ext cx="4524703" cy="984885"/>
          </a:xfrm>
          <a:prstGeom prst="rect">
            <a:avLst/>
          </a:prstGeom>
          <a:noFill/>
        </p:spPr>
        <p:txBody>
          <a:bodyPr wrap="square" rtlCol="0">
            <a:spAutoFit/>
          </a:bodyPr>
          <a:lstStyle/>
          <a:p>
            <a:r>
              <a:rPr lang="ro-RO" sz="4000" b="1">
                <a:latin typeface="Open Sans" panose="020B0606030504020204" pitchFamily="34" charset="0"/>
                <a:ea typeface="Open Sans" panose="020B0606030504020204" pitchFamily="34" charset="0"/>
                <a:cs typeface="Open Sans" panose="020B0606030504020204" pitchFamily="34" charset="0"/>
              </a:rPr>
              <a:t>4</a:t>
            </a:r>
            <a:r>
              <a:rPr lang="en-US" sz="4000" b="1">
                <a:latin typeface="Open Sans" panose="020B0606030504020204" pitchFamily="34" charset="0"/>
                <a:ea typeface="Open Sans" panose="020B0606030504020204" pitchFamily="34" charset="0"/>
                <a:cs typeface="Open Sans" panose="020B0606030504020204" pitchFamily="34" charset="0"/>
              </a:rPr>
              <a:t>4</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weekend</a:t>
            </a:r>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lvl="0" defTabSz="609585">
              <a:lnSpc>
                <a:spcPct val="120000"/>
              </a:lnSpc>
              <a:defRPr/>
            </a:pPr>
            <a:r>
              <a:rPr lang="ro-RO" altLang="en-US" sz="32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Șos. Olteniței (Big Berceni)</a:t>
            </a: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pic>
        <p:nvPicPr>
          <p:cNvPr id="11" name="Picture 10" descr="A picture containing drawing&#10;&#10;Description automatically generated">
            <a:extLst>
              <a:ext uri="{FF2B5EF4-FFF2-40B4-BE49-F238E27FC236}">
                <a16:creationId xmlns:a16="http://schemas.microsoft.com/office/drawing/2014/main" id="{EAD920DA-F0ED-4279-A244-AF32492280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pic>
        <p:nvPicPr>
          <p:cNvPr id="3" name="Picture 2">
            <a:extLst>
              <a:ext uri="{FF2B5EF4-FFF2-40B4-BE49-F238E27FC236}">
                <a16:creationId xmlns:a16="http://schemas.microsoft.com/office/drawing/2014/main" id="{02F93AB4-DD26-4733-84FF-E9F84061821A}"/>
              </a:ext>
            </a:extLst>
          </p:cNvPr>
          <p:cNvPicPr>
            <a:picLocks noChangeAspect="1"/>
          </p:cNvPicPr>
          <p:nvPr/>
        </p:nvPicPr>
        <p:blipFill>
          <a:blip r:embed="rId4"/>
          <a:stretch>
            <a:fillRect/>
          </a:stretch>
        </p:blipFill>
        <p:spPr>
          <a:xfrm>
            <a:off x="41148" y="2076334"/>
            <a:ext cx="12109704" cy="3895344"/>
          </a:xfrm>
          <a:prstGeom prst="rect">
            <a:avLst/>
          </a:prstGeom>
        </p:spPr>
      </p:pic>
    </p:spTree>
    <p:extLst>
      <p:ext uri="{BB962C8B-B14F-4D97-AF65-F5344CB8AC3E}">
        <p14:creationId xmlns:p14="http://schemas.microsoft.com/office/powerpoint/2010/main" val="1449130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marL="0" marR="0" lvl="0" indent="0" algn="l" defTabSz="609585" rtl="0" eaLnBrk="1" fontAlgn="auto" latinLnBrk="0" hangingPunct="1">
              <a:lnSpc>
                <a:spcPct val="120000"/>
              </a:lnSpc>
              <a:spcBef>
                <a:spcPts val="0"/>
              </a:spcBef>
              <a:spcAft>
                <a:spcPts val="0"/>
              </a:spcAft>
              <a:buClrTx/>
              <a:buSzTx/>
              <a:buFontTx/>
              <a:buNone/>
              <a:tabLst/>
              <a:defRPr/>
            </a:pPr>
            <a:r>
              <a:rPr kumimoji="0" lang="ro-RO" altLang="en-US" sz="3200" b="1" i="0" u="none" strike="noStrike" kern="1200" cap="none" spc="0" normalizeH="0" baseline="0" dirty="0">
                <a:ln>
                  <a:noFill/>
                </a:ln>
                <a:solidFill>
                  <a:srgbClr val="FBDC21"/>
                </a:solidFill>
                <a:effectLst/>
                <a:uLnTx/>
                <a:uFillTx/>
                <a:latin typeface="Open Sans" panose="020B0606030504020204" pitchFamily="34" charset="0"/>
                <a:ea typeface="Open Sans" panose="020B0606030504020204" pitchFamily="34" charset="0"/>
                <a:cs typeface="Open Sans" panose="020B0606030504020204" pitchFamily="34" charset="0"/>
              </a:rPr>
              <a:t>Metodologie (2)</a:t>
            </a: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sp>
        <p:nvSpPr>
          <p:cNvPr id="2" name="TextBox 1">
            <a:extLst>
              <a:ext uri="{FF2B5EF4-FFF2-40B4-BE49-F238E27FC236}">
                <a16:creationId xmlns:a16="http://schemas.microsoft.com/office/drawing/2014/main" id="{9052B0E6-F4F6-474D-AC1F-BD135812A792}"/>
              </a:ext>
            </a:extLst>
          </p:cNvPr>
          <p:cNvSpPr txBox="1"/>
          <p:nvPr/>
        </p:nvSpPr>
        <p:spPr>
          <a:xfrm>
            <a:off x="0" y="744717"/>
            <a:ext cx="11254740" cy="5324535"/>
          </a:xfrm>
          <a:prstGeom prst="rect">
            <a:avLst/>
          </a:prstGeom>
          <a:noFill/>
        </p:spPr>
        <p:txBody>
          <a:bodyPr wrap="square" rtlCol="0">
            <a:spAutoFit/>
          </a:bodyPr>
          <a:lstStyle/>
          <a:p>
            <a:pPr marL="285750" indent="-285750">
              <a:spcBef>
                <a:spcPts val="600"/>
              </a:spcBef>
              <a:spcAft>
                <a:spcPts val="600"/>
              </a:spcAft>
              <a:buClr>
                <a:schemeClr val="tx1">
                  <a:lumMod val="75000"/>
                  <a:lumOff val="25000"/>
                </a:schemeClr>
              </a:buClr>
              <a:buSzPct val="80000"/>
              <a:buFont typeface="Wingdings" panose="05000000000000000000" pitchFamily="2" charset="2"/>
              <a:buChar char=""/>
            </a:pPr>
            <a:r>
              <a:rPr lang="ro-RO" sz="2000" dirty="0">
                <a:latin typeface="Open Sans" panose="020B0606030504020204" pitchFamily="34" charset="0"/>
                <a:ea typeface="Open Sans" panose="020B0606030504020204" pitchFamily="34" charset="0"/>
                <a:cs typeface="Open Sans" panose="020B0606030504020204" pitchFamily="34" charset="0"/>
              </a:rPr>
              <a:t>Numărarea se face pe segmente perimetrale care indica exact dacă avem în cazul ariei măsurate </a:t>
            </a:r>
            <a:r>
              <a:rPr lang="ro-RO" sz="2000" b="1" dirty="0">
                <a:latin typeface="Open Sans" panose="020B0606030504020204" pitchFamily="34" charset="0"/>
                <a:ea typeface="Open Sans" panose="020B0606030504020204" pitchFamily="34" charset="0"/>
                <a:cs typeface="Open Sans" panose="020B0606030504020204" pitchFamily="34" charset="0"/>
              </a:rPr>
              <a:t>automobil personal, autobuz  sau pieton</a:t>
            </a:r>
            <a:r>
              <a:rPr lang="ro-RO" sz="2000" dirty="0">
                <a:latin typeface="Open Sans" panose="020B0606030504020204" pitchFamily="34" charset="0"/>
                <a:ea typeface="Open Sans" panose="020B0606030504020204" pitchFamily="34" charset="0"/>
                <a:cs typeface="Open Sans" panose="020B0606030504020204" pitchFamily="34" charset="0"/>
              </a:rPr>
              <a:t>.</a:t>
            </a:r>
          </a:p>
          <a:p>
            <a:pPr marL="285750" indent="-285750">
              <a:spcBef>
                <a:spcPts val="600"/>
              </a:spcBef>
              <a:spcAft>
                <a:spcPts val="600"/>
              </a:spcAft>
              <a:buClr>
                <a:schemeClr val="tx1">
                  <a:lumMod val="75000"/>
                  <a:lumOff val="25000"/>
                </a:schemeClr>
              </a:buClr>
              <a:buSzPct val="80000"/>
              <a:buFont typeface="Wingdings" panose="05000000000000000000" pitchFamily="2" charset="2"/>
              <a:buChar char=""/>
            </a:pPr>
            <a:r>
              <a:rPr lang="ro-RO" sz="2000" dirty="0">
                <a:latin typeface="Open Sans" panose="020B0606030504020204" pitchFamily="34" charset="0"/>
                <a:ea typeface="Open Sans" panose="020B0606030504020204" pitchFamily="34" charset="0"/>
                <a:cs typeface="Open Sans" panose="020B0606030504020204" pitchFamily="34" charset="0"/>
              </a:rPr>
              <a:t>Software-</a:t>
            </a:r>
            <a:r>
              <a:rPr lang="ro-RO" sz="2000" dirty="0" err="1">
                <a:latin typeface="Open Sans" panose="020B0606030504020204" pitchFamily="34" charset="0"/>
                <a:ea typeface="Open Sans" panose="020B0606030504020204" pitchFamily="34" charset="0"/>
                <a:cs typeface="Open Sans" panose="020B0606030504020204" pitchFamily="34" charset="0"/>
              </a:rPr>
              <a:t>ul</a:t>
            </a:r>
            <a:r>
              <a:rPr lang="ro-RO" sz="2000" dirty="0">
                <a:latin typeface="Open Sans" panose="020B0606030504020204" pitchFamily="34" charset="0"/>
                <a:ea typeface="Open Sans" panose="020B0606030504020204" pitchFamily="34" charset="0"/>
                <a:cs typeface="Open Sans" panose="020B0606030504020204" pitchFamily="34" charset="0"/>
              </a:rPr>
              <a:t> permite atât </a:t>
            </a:r>
            <a:r>
              <a:rPr lang="ro-RO" sz="2000" b="1" dirty="0">
                <a:latin typeface="Open Sans" panose="020B0606030504020204" pitchFamily="34" charset="0"/>
                <a:ea typeface="Open Sans" panose="020B0606030504020204" pitchFamily="34" charset="0"/>
                <a:cs typeface="Open Sans" panose="020B0606030504020204" pitchFamily="34" charset="0"/>
              </a:rPr>
              <a:t>măsurarea numărului cât și a vitezei de deplasare </a:t>
            </a:r>
            <a:r>
              <a:rPr lang="ro-RO" sz="2000" dirty="0">
                <a:latin typeface="Open Sans" panose="020B0606030504020204" pitchFamily="34" charset="0"/>
                <a:ea typeface="Open Sans" panose="020B0606030504020204" pitchFamily="34" charset="0"/>
                <a:cs typeface="Open Sans" panose="020B0606030504020204" pitchFamily="34" charset="0"/>
              </a:rPr>
              <a:t>în cazul atât al pietonilor cât și al mașinilor. Camerele </a:t>
            </a:r>
            <a:r>
              <a:rPr lang="ro-RO" sz="2000" b="1" dirty="0">
                <a:latin typeface="Open Sans" panose="020B0606030504020204" pitchFamily="34" charset="0"/>
                <a:ea typeface="Open Sans" panose="020B0606030504020204" pitchFamily="34" charset="0"/>
                <a:cs typeface="Open Sans" panose="020B0606030504020204" pitchFamily="34" charset="0"/>
              </a:rPr>
              <a:t>nu înregistrează și nu stochează </a:t>
            </a:r>
            <a:r>
              <a:rPr lang="ro-RO" sz="2000" dirty="0">
                <a:latin typeface="Open Sans" panose="020B0606030504020204" pitchFamily="34" charset="0"/>
                <a:ea typeface="Open Sans" panose="020B0606030504020204" pitchFamily="34" charset="0"/>
                <a:cs typeface="Open Sans" panose="020B0606030504020204" pitchFamily="34" charset="0"/>
              </a:rPr>
              <a:t>absolut nici un fel de date video sau audio ci doar fac </a:t>
            </a:r>
            <a:r>
              <a:rPr lang="ro-RO" sz="2000" b="1" dirty="0">
                <a:latin typeface="Open Sans" panose="020B0606030504020204" pitchFamily="34" charset="0"/>
                <a:ea typeface="Open Sans" panose="020B0606030504020204" pitchFamily="34" charset="0"/>
                <a:cs typeface="Open Sans" panose="020B0606030504020204" pitchFamily="34" charset="0"/>
              </a:rPr>
              <a:t>numărare</a:t>
            </a:r>
            <a:r>
              <a:rPr lang="ro-RO" sz="2000" dirty="0">
                <a:latin typeface="Open Sans" panose="020B0606030504020204" pitchFamily="34" charset="0"/>
                <a:ea typeface="Open Sans" panose="020B0606030504020204" pitchFamily="34" charset="0"/>
                <a:cs typeface="Open Sans" panose="020B0606030504020204" pitchFamily="34" charset="0"/>
              </a:rPr>
              <a:t> la nivel de secundă.</a:t>
            </a:r>
          </a:p>
          <a:p>
            <a:pPr marL="285750" indent="-285750">
              <a:spcBef>
                <a:spcPts val="600"/>
              </a:spcBef>
              <a:spcAft>
                <a:spcPts val="600"/>
              </a:spcAft>
              <a:buClr>
                <a:schemeClr val="tx1">
                  <a:lumMod val="75000"/>
                  <a:lumOff val="25000"/>
                </a:schemeClr>
              </a:buClr>
              <a:buSzPct val="80000"/>
              <a:buFont typeface="Wingdings" panose="05000000000000000000" pitchFamily="2" charset="2"/>
              <a:buChar char=""/>
            </a:pPr>
            <a:r>
              <a:rPr lang="ro-RO" sz="2000" dirty="0">
                <a:latin typeface="Open Sans" panose="020B0606030504020204" pitchFamily="34" charset="0"/>
                <a:ea typeface="Open Sans" panose="020B0606030504020204" pitchFamily="34" charset="0"/>
                <a:cs typeface="Open Sans" panose="020B0606030504020204" pitchFamily="34" charset="0"/>
              </a:rPr>
              <a:t>După 5 ani de măsurare efectivă sistemul dispune de un istoric exact care permite comparații ale nivelului de trafic la nivel de an cât și la nivel de zi / oră.</a:t>
            </a:r>
          </a:p>
          <a:p>
            <a:pPr marL="285750" indent="-285750">
              <a:spcBef>
                <a:spcPts val="600"/>
              </a:spcBef>
              <a:spcAft>
                <a:spcPts val="600"/>
              </a:spcAft>
              <a:buClr>
                <a:schemeClr val="tx1">
                  <a:lumMod val="75000"/>
                  <a:lumOff val="25000"/>
                </a:schemeClr>
              </a:buClr>
              <a:buSzPct val="80000"/>
              <a:buFont typeface="Wingdings" panose="05000000000000000000" pitchFamily="2" charset="2"/>
              <a:buChar char=""/>
            </a:pPr>
            <a:r>
              <a:rPr lang="ro-RO" sz="2000" dirty="0">
                <a:latin typeface="Open Sans" panose="020B0606030504020204" pitchFamily="34" charset="0"/>
                <a:ea typeface="Open Sans" panose="020B0606030504020204" pitchFamily="34" charset="0"/>
                <a:cs typeface="Open Sans" panose="020B0606030504020204" pitchFamily="34" charset="0"/>
              </a:rPr>
              <a:t>În acest moment </a:t>
            </a:r>
            <a:r>
              <a:rPr lang="ro-RO" sz="2000" b="1" dirty="0">
                <a:latin typeface="Open Sans" panose="020B0606030504020204" pitchFamily="34" charset="0"/>
                <a:ea typeface="Open Sans" panose="020B0606030504020204" pitchFamily="34" charset="0"/>
                <a:cs typeface="Open Sans" panose="020B0606030504020204" pitchFamily="34" charset="0"/>
              </a:rPr>
              <a:t>Phoenix Media </a:t>
            </a:r>
            <a:r>
              <a:rPr lang="ro-RO" sz="2000" dirty="0">
                <a:latin typeface="Open Sans" panose="020B0606030504020204" pitchFamily="34" charset="0"/>
                <a:ea typeface="Open Sans" panose="020B0606030504020204" pitchFamily="34" charset="0"/>
                <a:cs typeface="Open Sans" panose="020B0606030504020204" pitchFamily="34" charset="0"/>
              </a:rPr>
              <a:t>este singura companie din piață – atât de OOH (out of </a:t>
            </a:r>
            <a:r>
              <a:rPr lang="ro-RO" sz="2000" dirty="0" err="1">
                <a:latin typeface="Open Sans" panose="020B0606030504020204" pitchFamily="34" charset="0"/>
                <a:ea typeface="Open Sans" panose="020B0606030504020204" pitchFamily="34" charset="0"/>
                <a:cs typeface="Open Sans" panose="020B0606030504020204" pitchFamily="34" charset="0"/>
              </a:rPr>
              <a:t>home</a:t>
            </a:r>
            <a:r>
              <a:rPr lang="ro-RO" sz="2000" dirty="0">
                <a:latin typeface="Open Sans" panose="020B0606030504020204" pitchFamily="34" charset="0"/>
                <a:ea typeface="Open Sans" panose="020B0606030504020204" pitchFamily="34" charset="0"/>
                <a:cs typeface="Open Sans" panose="020B0606030504020204" pitchFamily="34" charset="0"/>
              </a:rPr>
              <a:t>), cât și în general – care are date în timp real despre volumul traficului la nivel de secundă.</a:t>
            </a:r>
          </a:p>
          <a:p>
            <a:pPr marL="285750" indent="-285750">
              <a:spcBef>
                <a:spcPts val="600"/>
              </a:spcBef>
              <a:spcAft>
                <a:spcPts val="600"/>
              </a:spcAft>
              <a:buClr>
                <a:schemeClr val="tx1">
                  <a:lumMod val="75000"/>
                  <a:lumOff val="25000"/>
                </a:schemeClr>
              </a:buClr>
              <a:buSzPct val="80000"/>
              <a:buFont typeface="Wingdings" panose="05000000000000000000" pitchFamily="2" charset="2"/>
              <a:buChar char=""/>
            </a:pPr>
            <a:r>
              <a:rPr lang="ro-RO" sz="2000" dirty="0">
                <a:latin typeface="Open Sans" panose="020B0606030504020204" pitchFamily="34" charset="0"/>
                <a:ea typeface="Open Sans" panose="020B0606030504020204" pitchFamily="34" charset="0"/>
                <a:cs typeface="Open Sans" panose="020B0606030504020204" pitchFamily="34" charset="0"/>
              </a:rPr>
              <a:t>Datele din acest raport au fost prelucrate de către </a:t>
            </a:r>
            <a:r>
              <a:rPr lang="ro-RO" sz="2000" b="1" dirty="0">
                <a:latin typeface="Open Sans" panose="020B0606030504020204" pitchFamily="34" charset="0"/>
                <a:ea typeface="Open Sans" panose="020B0606030504020204" pitchFamily="34" charset="0"/>
                <a:cs typeface="Open Sans" panose="020B0606030504020204" pitchFamily="34" charset="0"/>
              </a:rPr>
              <a:t>D&amp;D Research</a:t>
            </a:r>
            <a:r>
              <a:rPr lang="ro-RO" sz="2000" dirty="0">
                <a:latin typeface="Open Sans" panose="020B0606030504020204" pitchFamily="34" charset="0"/>
                <a:ea typeface="Open Sans" panose="020B0606030504020204" pitchFamily="34" charset="0"/>
                <a:cs typeface="Open Sans" panose="020B0606030504020204" pitchFamily="34" charset="0"/>
              </a:rPr>
              <a:t>, companie autohtonă care de peste 20 de ani livrează cercetări de piață </a:t>
            </a:r>
            <a:r>
              <a:rPr lang="ro-RO" sz="2000" b="1" i="1" dirty="0" err="1">
                <a:latin typeface="Open Sans" panose="020B0606030504020204" pitchFamily="34" charset="0"/>
                <a:ea typeface="Open Sans" panose="020B0606030504020204" pitchFamily="34" charset="0"/>
                <a:cs typeface="Open Sans" panose="020B0606030504020204" pitchFamily="34" charset="0"/>
              </a:rPr>
              <a:t>science</a:t>
            </a:r>
            <a:r>
              <a:rPr lang="ro-RO" sz="2000" b="1" i="1" dirty="0">
                <a:latin typeface="Open Sans" panose="020B0606030504020204" pitchFamily="34" charset="0"/>
                <a:ea typeface="Open Sans" panose="020B0606030504020204" pitchFamily="34" charset="0"/>
                <a:cs typeface="Open Sans" panose="020B0606030504020204" pitchFamily="34" charset="0"/>
              </a:rPr>
              <a:t> </a:t>
            </a:r>
            <a:r>
              <a:rPr lang="ro-RO" sz="2000" b="1" i="1" dirty="0" err="1">
                <a:latin typeface="Open Sans" panose="020B0606030504020204" pitchFamily="34" charset="0"/>
                <a:ea typeface="Open Sans" panose="020B0606030504020204" pitchFamily="34" charset="0"/>
                <a:cs typeface="Open Sans" panose="020B0606030504020204" pitchFamily="34" charset="0"/>
              </a:rPr>
              <a:t>driven</a:t>
            </a:r>
            <a:r>
              <a:rPr lang="ro-RO" sz="2000" b="1" i="1" dirty="0">
                <a:latin typeface="Open Sans" panose="020B0606030504020204" pitchFamily="34" charset="0"/>
                <a:ea typeface="Open Sans" panose="020B0606030504020204" pitchFamily="34" charset="0"/>
                <a:cs typeface="Open Sans" panose="020B0606030504020204" pitchFamily="34" charset="0"/>
              </a:rPr>
              <a:t> – bazate pe știință. </a:t>
            </a:r>
            <a:r>
              <a:rPr lang="ro-RO" sz="2000" dirty="0">
                <a:latin typeface="Open Sans" panose="020B0606030504020204" pitchFamily="34" charset="0"/>
                <a:ea typeface="Open Sans" panose="020B0606030504020204" pitchFamily="34" charset="0"/>
                <a:cs typeface="Open Sans" panose="020B0606030504020204" pitchFamily="34" charset="0"/>
              </a:rPr>
              <a:t>Echipa mixtă de </a:t>
            </a:r>
            <a:r>
              <a:rPr lang="ro-RO" sz="2000" b="1" dirty="0">
                <a:latin typeface="Open Sans" panose="020B0606030504020204" pitchFamily="34" charset="0"/>
                <a:ea typeface="Open Sans" panose="020B0606030504020204" pitchFamily="34" charset="0"/>
                <a:cs typeface="Open Sans" panose="020B0606030504020204" pitchFamily="34" charset="0"/>
              </a:rPr>
              <a:t>psihologi, sociologi și statisticieni</a:t>
            </a:r>
            <a:r>
              <a:rPr lang="ro-RO" sz="2000" b="1" i="1" dirty="0">
                <a:latin typeface="Open Sans" panose="020B0606030504020204" pitchFamily="34" charset="0"/>
                <a:ea typeface="Open Sans" panose="020B0606030504020204" pitchFamily="34" charset="0"/>
                <a:cs typeface="Open Sans" panose="020B0606030504020204" pitchFamily="34" charset="0"/>
              </a:rPr>
              <a:t> </a:t>
            </a:r>
            <a:r>
              <a:rPr lang="ro-RO" sz="2000" dirty="0">
                <a:latin typeface="Open Sans" panose="020B0606030504020204" pitchFamily="34" charset="0"/>
                <a:ea typeface="Open Sans" panose="020B0606030504020204" pitchFamily="34" charset="0"/>
                <a:cs typeface="Open Sans" panose="020B0606030504020204" pitchFamily="34" charset="0"/>
              </a:rPr>
              <a:t>permite abordarea oricărui proiect complex și generarea de concluzii implementabile, în măsură să ghideze deciziile de business ale fiecărui client.</a:t>
            </a:r>
          </a:p>
        </p:txBody>
      </p:sp>
      <p:pic>
        <p:nvPicPr>
          <p:cNvPr id="8" name="Picture 7" descr="A picture containing drawing&#10;&#10;Description automatically generated">
            <a:extLst>
              <a:ext uri="{FF2B5EF4-FFF2-40B4-BE49-F238E27FC236}">
                <a16:creationId xmlns:a16="http://schemas.microsoft.com/office/drawing/2014/main" id="{811E71C6-5484-4E70-8BEF-967DC44768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spTree>
    <p:extLst>
      <p:ext uri="{BB962C8B-B14F-4D97-AF65-F5344CB8AC3E}">
        <p14:creationId xmlns:p14="http://schemas.microsoft.com/office/powerpoint/2010/main" val="42486352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7" name="TextBox 6">
            <a:extLst>
              <a:ext uri="{FF2B5EF4-FFF2-40B4-BE49-F238E27FC236}">
                <a16:creationId xmlns:a16="http://schemas.microsoft.com/office/drawing/2014/main" id="{A649C594-39EF-4812-8560-B9E438A42EBC}"/>
              </a:ext>
            </a:extLst>
          </p:cNvPr>
          <p:cNvSpPr txBox="1"/>
          <p:nvPr/>
        </p:nvSpPr>
        <p:spPr>
          <a:xfrm>
            <a:off x="586476" y="753360"/>
            <a:ext cx="4054892" cy="984885"/>
          </a:xfrm>
          <a:prstGeom prst="rect">
            <a:avLst/>
          </a:prstGeom>
          <a:noFill/>
        </p:spPr>
        <p:txBody>
          <a:bodyPr wrap="square" rtlCol="0">
            <a:spAutoFit/>
          </a:bodyPr>
          <a:lstStyle/>
          <a:p>
            <a:r>
              <a:rPr lang="en-US" sz="4000" b="1">
                <a:latin typeface="Open Sans" panose="020B0606030504020204" pitchFamily="34" charset="0"/>
                <a:ea typeface="Open Sans" panose="020B0606030504020204" pitchFamily="34" charset="0"/>
                <a:cs typeface="Open Sans" panose="020B0606030504020204" pitchFamily="34" charset="0"/>
              </a:rPr>
              <a:t>14</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muncă</a:t>
            </a:r>
          </a:p>
        </p:txBody>
      </p:sp>
      <p:sp>
        <p:nvSpPr>
          <p:cNvPr id="8" name="TextBox 7">
            <a:extLst>
              <a:ext uri="{FF2B5EF4-FFF2-40B4-BE49-F238E27FC236}">
                <a16:creationId xmlns:a16="http://schemas.microsoft.com/office/drawing/2014/main" id="{ECC397AC-346E-4892-9DDA-7B9BEDDFBCD7}"/>
              </a:ext>
            </a:extLst>
          </p:cNvPr>
          <p:cNvSpPr txBox="1"/>
          <p:nvPr/>
        </p:nvSpPr>
        <p:spPr>
          <a:xfrm>
            <a:off x="6146450" y="737494"/>
            <a:ext cx="4524703" cy="984885"/>
          </a:xfrm>
          <a:prstGeom prst="rect">
            <a:avLst/>
          </a:prstGeom>
          <a:noFill/>
        </p:spPr>
        <p:txBody>
          <a:bodyPr wrap="square" rtlCol="0">
            <a:spAutoFit/>
          </a:bodyPr>
          <a:lstStyle/>
          <a:p>
            <a:r>
              <a:rPr lang="ro-RO" sz="4000" b="1">
                <a:latin typeface="Open Sans" panose="020B0606030504020204" pitchFamily="34" charset="0"/>
                <a:ea typeface="Open Sans" panose="020B0606030504020204" pitchFamily="34" charset="0"/>
                <a:cs typeface="Open Sans" panose="020B0606030504020204" pitchFamily="34" charset="0"/>
              </a:rPr>
              <a:t>4</a:t>
            </a:r>
            <a:r>
              <a:rPr lang="en-US" sz="4000" b="1">
                <a:latin typeface="Open Sans" panose="020B0606030504020204" pitchFamily="34" charset="0"/>
                <a:ea typeface="Open Sans" panose="020B0606030504020204" pitchFamily="34" charset="0"/>
                <a:cs typeface="Open Sans" panose="020B0606030504020204" pitchFamily="34" charset="0"/>
              </a:rPr>
              <a:t>6</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weekend</a:t>
            </a:r>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lvl="0" defTabSz="609585">
              <a:lnSpc>
                <a:spcPct val="120000"/>
              </a:lnSpc>
              <a:defRPr/>
            </a:pPr>
            <a:r>
              <a:rPr lang="ro-RO" altLang="en-US" sz="32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Calea Vitan / Splaiul Unirii</a:t>
            </a: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pic>
        <p:nvPicPr>
          <p:cNvPr id="11" name="Picture 10" descr="A picture containing drawing&#10;&#10;Description automatically generated">
            <a:extLst>
              <a:ext uri="{FF2B5EF4-FFF2-40B4-BE49-F238E27FC236}">
                <a16:creationId xmlns:a16="http://schemas.microsoft.com/office/drawing/2014/main" id="{70265527-2AFF-40D1-8CE1-00E24DA705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pic>
        <p:nvPicPr>
          <p:cNvPr id="3" name="Picture 2">
            <a:extLst>
              <a:ext uri="{FF2B5EF4-FFF2-40B4-BE49-F238E27FC236}">
                <a16:creationId xmlns:a16="http://schemas.microsoft.com/office/drawing/2014/main" id="{A54CE0BC-F1D6-4712-946D-16141106396B}"/>
              </a:ext>
            </a:extLst>
          </p:cNvPr>
          <p:cNvPicPr>
            <a:picLocks noChangeAspect="1"/>
          </p:cNvPicPr>
          <p:nvPr/>
        </p:nvPicPr>
        <p:blipFill>
          <a:blip r:embed="rId4"/>
          <a:stretch>
            <a:fillRect/>
          </a:stretch>
        </p:blipFill>
        <p:spPr>
          <a:xfrm>
            <a:off x="41148" y="2084567"/>
            <a:ext cx="12109704" cy="3895344"/>
          </a:xfrm>
          <a:prstGeom prst="rect">
            <a:avLst/>
          </a:prstGeom>
        </p:spPr>
      </p:pic>
    </p:spTree>
    <p:extLst>
      <p:ext uri="{BB962C8B-B14F-4D97-AF65-F5344CB8AC3E}">
        <p14:creationId xmlns:p14="http://schemas.microsoft.com/office/powerpoint/2010/main" val="1471385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7" name="TextBox 6">
            <a:extLst>
              <a:ext uri="{FF2B5EF4-FFF2-40B4-BE49-F238E27FC236}">
                <a16:creationId xmlns:a16="http://schemas.microsoft.com/office/drawing/2014/main" id="{A649C594-39EF-4812-8560-B9E438A42EBC}"/>
              </a:ext>
            </a:extLst>
          </p:cNvPr>
          <p:cNvSpPr txBox="1"/>
          <p:nvPr/>
        </p:nvSpPr>
        <p:spPr>
          <a:xfrm>
            <a:off x="586476" y="753360"/>
            <a:ext cx="4054892" cy="984885"/>
          </a:xfrm>
          <a:prstGeom prst="rect">
            <a:avLst/>
          </a:prstGeom>
          <a:noFill/>
        </p:spPr>
        <p:txBody>
          <a:bodyPr wrap="square" rtlCol="0">
            <a:spAutoFit/>
          </a:bodyPr>
          <a:lstStyle/>
          <a:p>
            <a:r>
              <a:rPr lang="en-US" sz="4000" b="1">
                <a:latin typeface="Open Sans" panose="020B0606030504020204" pitchFamily="34" charset="0"/>
                <a:ea typeface="Open Sans" panose="020B0606030504020204" pitchFamily="34" charset="0"/>
                <a:cs typeface="Open Sans" panose="020B0606030504020204" pitchFamily="34" charset="0"/>
              </a:rPr>
              <a:t>66</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muncă</a:t>
            </a:r>
          </a:p>
        </p:txBody>
      </p:sp>
      <p:sp>
        <p:nvSpPr>
          <p:cNvPr id="8" name="TextBox 7">
            <a:extLst>
              <a:ext uri="{FF2B5EF4-FFF2-40B4-BE49-F238E27FC236}">
                <a16:creationId xmlns:a16="http://schemas.microsoft.com/office/drawing/2014/main" id="{ECC397AC-346E-4892-9DDA-7B9BEDDFBCD7}"/>
              </a:ext>
            </a:extLst>
          </p:cNvPr>
          <p:cNvSpPr txBox="1"/>
          <p:nvPr/>
        </p:nvSpPr>
        <p:spPr>
          <a:xfrm>
            <a:off x="6146450" y="737494"/>
            <a:ext cx="4524703" cy="984885"/>
          </a:xfrm>
          <a:prstGeom prst="rect">
            <a:avLst/>
          </a:prstGeom>
          <a:noFill/>
        </p:spPr>
        <p:txBody>
          <a:bodyPr wrap="square" rtlCol="0">
            <a:spAutoFit/>
          </a:bodyPr>
          <a:lstStyle/>
          <a:p>
            <a:r>
              <a:rPr lang="en-US" sz="4000" b="1">
                <a:latin typeface="Open Sans" panose="020B0606030504020204" pitchFamily="34" charset="0"/>
                <a:ea typeface="Open Sans" panose="020B0606030504020204" pitchFamily="34" charset="0"/>
                <a:cs typeface="Open Sans" panose="020B0606030504020204" pitchFamily="34" charset="0"/>
              </a:rPr>
              <a:t>95</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weekend</a:t>
            </a:r>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lvl="0" defTabSz="609585">
              <a:lnSpc>
                <a:spcPct val="120000"/>
              </a:lnSpc>
              <a:defRPr/>
            </a:pPr>
            <a:r>
              <a:rPr lang="ro-RO" altLang="en-US" sz="32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Calea Văcărești (Timpuri Noi)</a:t>
            </a: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pic>
        <p:nvPicPr>
          <p:cNvPr id="12" name="Picture 11" descr="A picture containing drawing&#10;&#10;Description automatically generated">
            <a:extLst>
              <a:ext uri="{FF2B5EF4-FFF2-40B4-BE49-F238E27FC236}">
                <a16:creationId xmlns:a16="http://schemas.microsoft.com/office/drawing/2014/main" id="{A72D2856-9F35-4B13-99A7-A60B94498A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pic>
        <p:nvPicPr>
          <p:cNvPr id="3" name="Picture 2">
            <a:extLst>
              <a:ext uri="{FF2B5EF4-FFF2-40B4-BE49-F238E27FC236}">
                <a16:creationId xmlns:a16="http://schemas.microsoft.com/office/drawing/2014/main" id="{20F19ADC-E423-4ECE-8C5E-0116212C6599}"/>
              </a:ext>
            </a:extLst>
          </p:cNvPr>
          <p:cNvPicPr>
            <a:picLocks noChangeAspect="1"/>
          </p:cNvPicPr>
          <p:nvPr/>
        </p:nvPicPr>
        <p:blipFill>
          <a:blip r:embed="rId4"/>
          <a:stretch>
            <a:fillRect/>
          </a:stretch>
        </p:blipFill>
        <p:spPr>
          <a:xfrm>
            <a:off x="41148" y="2023661"/>
            <a:ext cx="12109704" cy="3895344"/>
          </a:xfrm>
          <a:prstGeom prst="rect">
            <a:avLst/>
          </a:prstGeom>
        </p:spPr>
      </p:pic>
    </p:spTree>
    <p:extLst>
      <p:ext uri="{BB962C8B-B14F-4D97-AF65-F5344CB8AC3E}">
        <p14:creationId xmlns:p14="http://schemas.microsoft.com/office/powerpoint/2010/main" val="31092218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7" name="TextBox 6">
            <a:extLst>
              <a:ext uri="{FF2B5EF4-FFF2-40B4-BE49-F238E27FC236}">
                <a16:creationId xmlns:a16="http://schemas.microsoft.com/office/drawing/2014/main" id="{A649C594-39EF-4812-8560-B9E438A42EBC}"/>
              </a:ext>
            </a:extLst>
          </p:cNvPr>
          <p:cNvSpPr txBox="1"/>
          <p:nvPr/>
        </p:nvSpPr>
        <p:spPr>
          <a:xfrm>
            <a:off x="586476" y="753360"/>
            <a:ext cx="4054892" cy="984885"/>
          </a:xfrm>
          <a:prstGeom prst="rect">
            <a:avLst/>
          </a:prstGeom>
          <a:noFill/>
        </p:spPr>
        <p:txBody>
          <a:bodyPr wrap="square" rtlCol="0">
            <a:spAutoFit/>
          </a:bodyPr>
          <a:lstStyle/>
          <a:p>
            <a:r>
              <a:rPr lang="en-US" sz="4000" b="1">
                <a:latin typeface="Open Sans" panose="020B0606030504020204" pitchFamily="34" charset="0"/>
                <a:ea typeface="Open Sans" panose="020B0606030504020204" pitchFamily="34" charset="0"/>
                <a:cs typeface="Open Sans" panose="020B0606030504020204" pitchFamily="34" charset="0"/>
              </a:rPr>
              <a:t>44</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muncă</a:t>
            </a:r>
          </a:p>
        </p:txBody>
      </p:sp>
      <p:sp>
        <p:nvSpPr>
          <p:cNvPr id="8" name="TextBox 7">
            <a:extLst>
              <a:ext uri="{FF2B5EF4-FFF2-40B4-BE49-F238E27FC236}">
                <a16:creationId xmlns:a16="http://schemas.microsoft.com/office/drawing/2014/main" id="{ECC397AC-346E-4892-9DDA-7B9BEDDFBCD7}"/>
              </a:ext>
            </a:extLst>
          </p:cNvPr>
          <p:cNvSpPr txBox="1"/>
          <p:nvPr/>
        </p:nvSpPr>
        <p:spPr>
          <a:xfrm>
            <a:off x="6146450" y="737494"/>
            <a:ext cx="4524703" cy="984885"/>
          </a:xfrm>
          <a:prstGeom prst="rect">
            <a:avLst/>
          </a:prstGeom>
          <a:noFill/>
        </p:spPr>
        <p:txBody>
          <a:bodyPr wrap="square" rtlCol="0">
            <a:spAutoFit/>
          </a:bodyPr>
          <a:lstStyle/>
          <a:p>
            <a:r>
              <a:rPr lang="ro-RO" sz="4000" b="1">
                <a:latin typeface="Open Sans" panose="020B0606030504020204" pitchFamily="34" charset="0"/>
                <a:ea typeface="Open Sans" panose="020B0606030504020204" pitchFamily="34" charset="0"/>
                <a:cs typeface="Open Sans" panose="020B0606030504020204" pitchFamily="34" charset="0"/>
              </a:rPr>
              <a:t>8</a:t>
            </a:r>
            <a:r>
              <a:rPr lang="en-US" sz="4000" b="1">
                <a:latin typeface="Open Sans" panose="020B0606030504020204" pitchFamily="34" charset="0"/>
                <a:ea typeface="Open Sans" panose="020B0606030504020204" pitchFamily="34" charset="0"/>
                <a:cs typeface="Open Sans" panose="020B0606030504020204" pitchFamily="34" charset="0"/>
              </a:rPr>
              <a:t>2</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weekend</a:t>
            </a:r>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lvl="0" defTabSz="609585">
              <a:lnSpc>
                <a:spcPct val="120000"/>
              </a:lnSpc>
              <a:defRPr/>
            </a:pPr>
            <a:r>
              <a:rPr lang="ro-RO" altLang="en-US" sz="32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Bd. Tineretului</a:t>
            </a: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pic>
        <p:nvPicPr>
          <p:cNvPr id="11" name="Picture 10" descr="A picture containing drawing&#10;&#10;Description automatically generated">
            <a:extLst>
              <a:ext uri="{FF2B5EF4-FFF2-40B4-BE49-F238E27FC236}">
                <a16:creationId xmlns:a16="http://schemas.microsoft.com/office/drawing/2014/main" id="{8736C26A-8447-41AA-AE17-94A28EB7FE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pic>
        <p:nvPicPr>
          <p:cNvPr id="4" name="Picture 3">
            <a:extLst>
              <a:ext uri="{FF2B5EF4-FFF2-40B4-BE49-F238E27FC236}">
                <a16:creationId xmlns:a16="http://schemas.microsoft.com/office/drawing/2014/main" id="{7C18467A-211E-4B9C-9933-54FA7256EE12}"/>
              </a:ext>
            </a:extLst>
          </p:cNvPr>
          <p:cNvPicPr>
            <a:picLocks noChangeAspect="1"/>
          </p:cNvPicPr>
          <p:nvPr/>
        </p:nvPicPr>
        <p:blipFill>
          <a:blip r:embed="rId4"/>
          <a:stretch>
            <a:fillRect/>
          </a:stretch>
        </p:blipFill>
        <p:spPr>
          <a:xfrm>
            <a:off x="40097" y="1979518"/>
            <a:ext cx="12109704" cy="3895344"/>
          </a:xfrm>
          <a:prstGeom prst="rect">
            <a:avLst/>
          </a:prstGeom>
        </p:spPr>
      </p:pic>
    </p:spTree>
    <p:extLst>
      <p:ext uri="{BB962C8B-B14F-4D97-AF65-F5344CB8AC3E}">
        <p14:creationId xmlns:p14="http://schemas.microsoft.com/office/powerpoint/2010/main" val="4785322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7" name="TextBox 6">
            <a:extLst>
              <a:ext uri="{FF2B5EF4-FFF2-40B4-BE49-F238E27FC236}">
                <a16:creationId xmlns:a16="http://schemas.microsoft.com/office/drawing/2014/main" id="{A649C594-39EF-4812-8560-B9E438A42EBC}"/>
              </a:ext>
            </a:extLst>
          </p:cNvPr>
          <p:cNvSpPr txBox="1"/>
          <p:nvPr/>
        </p:nvSpPr>
        <p:spPr>
          <a:xfrm>
            <a:off x="586476" y="753360"/>
            <a:ext cx="4054892" cy="984885"/>
          </a:xfrm>
          <a:prstGeom prst="rect">
            <a:avLst/>
          </a:prstGeom>
          <a:noFill/>
        </p:spPr>
        <p:txBody>
          <a:bodyPr wrap="square" rtlCol="0">
            <a:spAutoFit/>
          </a:bodyPr>
          <a:lstStyle/>
          <a:p>
            <a:r>
              <a:rPr lang="en-US" sz="4000" b="1">
                <a:latin typeface="Open Sans" panose="020B0606030504020204" pitchFamily="34" charset="0"/>
                <a:ea typeface="Open Sans" panose="020B0606030504020204" pitchFamily="34" charset="0"/>
                <a:cs typeface="Open Sans" panose="020B0606030504020204" pitchFamily="34" charset="0"/>
              </a:rPr>
              <a:t>28</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muncă</a:t>
            </a:r>
          </a:p>
        </p:txBody>
      </p:sp>
      <p:sp>
        <p:nvSpPr>
          <p:cNvPr id="8" name="TextBox 7">
            <a:extLst>
              <a:ext uri="{FF2B5EF4-FFF2-40B4-BE49-F238E27FC236}">
                <a16:creationId xmlns:a16="http://schemas.microsoft.com/office/drawing/2014/main" id="{ECC397AC-346E-4892-9DDA-7B9BEDDFBCD7}"/>
              </a:ext>
            </a:extLst>
          </p:cNvPr>
          <p:cNvSpPr txBox="1"/>
          <p:nvPr/>
        </p:nvSpPr>
        <p:spPr>
          <a:xfrm>
            <a:off x="6146450" y="737494"/>
            <a:ext cx="4524703" cy="984885"/>
          </a:xfrm>
          <a:prstGeom prst="rect">
            <a:avLst/>
          </a:prstGeom>
          <a:noFill/>
        </p:spPr>
        <p:txBody>
          <a:bodyPr wrap="square" rtlCol="0">
            <a:spAutoFit/>
          </a:bodyPr>
          <a:lstStyle/>
          <a:p>
            <a:r>
              <a:rPr lang="ro-RO" sz="4000" b="1">
                <a:latin typeface="Open Sans" panose="020B0606030504020204" pitchFamily="34" charset="0"/>
                <a:ea typeface="Open Sans" panose="020B0606030504020204" pitchFamily="34" charset="0"/>
                <a:cs typeface="Open Sans" panose="020B0606030504020204" pitchFamily="34" charset="0"/>
              </a:rPr>
              <a:t>6</a:t>
            </a:r>
            <a:r>
              <a:rPr lang="en-US" sz="4000" b="1">
                <a:latin typeface="Open Sans" panose="020B0606030504020204" pitchFamily="34" charset="0"/>
                <a:ea typeface="Open Sans" panose="020B0606030504020204" pitchFamily="34" charset="0"/>
                <a:cs typeface="Open Sans" panose="020B0606030504020204" pitchFamily="34" charset="0"/>
              </a:rPr>
              <a:t>3</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weekend</a:t>
            </a:r>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lvl="0" defTabSz="609585">
              <a:lnSpc>
                <a:spcPct val="120000"/>
              </a:lnSpc>
              <a:defRPr/>
            </a:pPr>
            <a:r>
              <a:rPr lang="ro-RO" altLang="en-US" sz="32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Drumul Sării / Bd. Ghencea</a:t>
            </a: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pic>
        <p:nvPicPr>
          <p:cNvPr id="11" name="Picture 10" descr="A picture containing drawing&#10;&#10;Description automatically generated">
            <a:extLst>
              <a:ext uri="{FF2B5EF4-FFF2-40B4-BE49-F238E27FC236}">
                <a16:creationId xmlns:a16="http://schemas.microsoft.com/office/drawing/2014/main" id="{CE50A90B-C67E-4C2C-B14F-CF6ABB33AE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pic>
        <p:nvPicPr>
          <p:cNvPr id="4" name="Picture 3">
            <a:extLst>
              <a:ext uri="{FF2B5EF4-FFF2-40B4-BE49-F238E27FC236}">
                <a16:creationId xmlns:a16="http://schemas.microsoft.com/office/drawing/2014/main" id="{BF23724E-2333-4720-834C-BD10921A4C40}"/>
              </a:ext>
            </a:extLst>
          </p:cNvPr>
          <p:cNvPicPr>
            <a:picLocks noChangeAspect="1"/>
          </p:cNvPicPr>
          <p:nvPr/>
        </p:nvPicPr>
        <p:blipFill>
          <a:blip r:embed="rId4"/>
          <a:stretch>
            <a:fillRect/>
          </a:stretch>
        </p:blipFill>
        <p:spPr>
          <a:xfrm>
            <a:off x="40097" y="2137173"/>
            <a:ext cx="12109704" cy="3895344"/>
          </a:xfrm>
          <a:prstGeom prst="rect">
            <a:avLst/>
          </a:prstGeom>
        </p:spPr>
      </p:pic>
    </p:spTree>
    <p:extLst>
      <p:ext uri="{BB962C8B-B14F-4D97-AF65-F5344CB8AC3E}">
        <p14:creationId xmlns:p14="http://schemas.microsoft.com/office/powerpoint/2010/main" val="7514793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7" name="TextBox 6">
            <a:extLst>
              <a:ext uri="{FF2B5EF4-FFF2-40B4-BE49-F238E27FC236}">
                <a16:creationId xmlns:a16="http://schemas.microsoft.com/office/drawing/2014/main" id="{A649C594-39EF-4812-8560-B9E438A42EBC}"/>
              </a:ext>
            </a:extLst>
          </p:cNvPr>
          <p:cNvSpPr txBox="1"/>
          <p:nvPr/>
        </p:nvSpPr>
        <p:spPr>
          <a:xfrm>
            <a:off x="586476" y="753360"/>
            <a:ext cx="4054892" cy="984885"/>
          </a:xfrm>
          <a:prstGeom prst="rect">
            <a:avLst/>
          </a:prstGeom>
          <a:noFill/>
        </p:spPr>
        <p:txBody>
          <a:bodyPr wrap="square" rtlCol="0">
            <a:spAutoFit/>
          </a:bodyPr>
          <a:lstStyle/>
          <a:p>
            <a:r>
              <a:rPr lang="en-US" sz="4000" b="1">
                <a:latin typeface="Open Sans" panose="020B0606030504020204" pitchFamily="34" charset="0"/>
                <a:ea typeface="Open Sans" panose="020B0606030504020204" pitchFamily="34" charset="0"/>
                <a:cs typeface="Open Sans" panose="020B0606030504020204" pitchFamily="34" charset="0"/>
              </a:rPr>
              <a:t>4</a:t>
            </a:r>
            <a:r>
              <a:rPr lang="ro-RO" sz="4000" b="1">
                <a:latin typeface="Open Sans" panose="020B0606030504020204" pitchFamily="34" charset="0"/>
                <a:ea typeface="Open Sans" panose="020B0606030504020204" pitchFamily="34" charset="0"/>
                <a:cs typeface="Open Sans" panose="020B0606030504020204" pitchFamily="34" charset="0"/>
              </a:rPr>
              <a:t>2%</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muncă</a:t>
            </a:r>
          </a:p>
        </p:txBody>
      </p:sp>
      <p:sp>
        <p:nvSpPr>
          <p:cNvPr id="8" name="TextBox 7">
            <a:extLst>
              <a:ext uri="{FF2B5EF4-FFF2-40B4-BE49-F238E27FC236}">
                <a16:creationId xmlns:a16="http://schemas.microsoft.com/office/drawing/2014/main" id="{ECC397AC-346E-4892-9DDA-7B9BEDDFBCD7}"/>
              </a:ext>
            </a:extLst>
          </p:cNvPr>
          <p:cNvSpPr txBox="1"/>
          <p:nvPr/>
        </p:nvSpPr>
        <p:spPr>
          <a:xfrm>
            <a:off x="6146450" y="737494"/>
            <a:ext cx="4524703" cy="984885"/>
          </a:xfrm>
          <a:prstGeom prst="rect">
            <a:avLst/>
          </a:prstGeom>
          <a:noFill/>
        </p:spPr>
        <p:txBody>
          <a:bodyPr wrap="square" rtlCol="0">
            <a:spAutoFit/>
          </a:bodyPr>
          <a:lstStyle/>
          <a:p>
            <a:r>
              <a:rPr lang="ro-RO" sz="4000" b="1">
                <a:latin typeface="Open Sans" panose="020B0606030504020204" pitchFamily="34" charset="0"/>
                <a:ea typeface="Open Sans" panose="020B0606030504020204" pitchFamily="34" charset="0"/>
                <a:cs typeface="Open Sans" panose="020B0606030504020204" pitchFamily="34" charset="0"/>
              </a:rPr>
              <a:t>54%</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weekend</a:t>
            </a:r>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lvl="0" defTabSz="609585">
              <a:lnSpc>
                <a:spcPct val="120000"/>
              </a:lnSpc>
              <a:defRPr/>
            </a:pPr>
            <a:r>
              <a:rPr lang="ro-RO" altLang="en-US" sz="32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Bd. Iuliu Maniu / Bd. Gen. Vasile Milea</a:t>
            </a: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pic>
        <p:nvPicPr>
          <p:cNvPr id="11" name="Picture 10" descr="A picture containing drawing&#10;&#10;Description automatically generated">
            <a:extLst>
              <a:ext uri="{FF2B5EF4-FFF2-40B4-BE49-F238E27FC236}">
                <a16:creationId xmlns:a16="http://schemas.microsoft.com/office/drawing/2014/main" id="{6DC284D3-0921-4A59-AA33-78703500E1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pic>
        <p:nvPicPr>
          <p:cNvPr id="3" name="Picture 2">
            <a:extLst>
              <a:ext uri="{FF2B5EF4-FFF2-40B4-BE49-F238E27FC236}">
                <a16:creationId xmlns:a16="http://schemas.microsoft.com/office/drawing/2014/main" id="{3E8BB9B5-1A1E-4FD3-85C2-B7F57915CBDB}"/>
              </a:ext>
            </a:extLst>
          </p:cNvPr>
          <p:cNvPicPr>
            <a:picLocks noChangeAspect="1"/>
          </p:cNvPicPr>
          <p:nvPr/>
        </p:nvPicPr>
        <p:blipFill>
          <a:blip r:embed="rId4"/>
          <a:stretch>
            <a:fillRect/>
          </a:stretch>
        </p:blipFill>
        <p:spPr>
          <a:xfrm>
            <a:off x="40097" y="2156092"/>
            <a:ext cx="12109704" cy="3895344"/>
          </a:xfrm>
          <a:prstGeom prst="rect">
            <a:avLst/>
          </a:prstGeom>
        </p:spPr>
      </p:pic>
    </p:spTree>
    <p:extLst>
      <p:ext uri="{BB962C8B-B14F-4D97-AF65-F5344CB8AC3E}">
        <p14:creationId xmlns:p14="http://schemas.microsoft.com/office/powerpoint/2010/main" val="4814145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7" name="TextBox 6">
            <a:extLst>
              <a:ext uri="{FF2B5EF4-FFF2-40B4-BE49-F238E27FC236}">
                <a16:creationId xmlns:a16="http://schemas.microsoft.com/office/drawing/2014/main" id="{A649C594-39EF-4812-8560-B9E438A42EBC}"/>
              </a:ext>
            </a:extLst>
          </p:cNvPr>
          <p:cNvSpPr txBox="1"/>
          <p:nvPr/>
        </p:nvSpPr>
        <p:spPr>
          <a:xfrm>
            <a:off x="586476" y="753360"/>
            <a:ext cx="4054892" cy="984885"/>
          </a:xfrm>
          <a:prstGeom prst="rect">
            <a:avLst/>
          </a:prstGeom>
          <a:noFill/>
        </p:spPr>
        <p:txBody>
          <a:bodyPr wrap="square" rtlCol="0">
            <a:spAutoFit/>
          </a:bodyPr>
          <a:lstStyle/>
          <a:p>
            <a:r>
              <a:rPr lang="ro-RO" sz="4000" b="1">
                <a:latin typeface="Open Sans" panose="020B0606030504020204" pitchFamily="34" charset="0"/>
                <a:ea typeface="Open Sans" panose="020B0606030504020204" pitchFamily="34" charset="0"/>
                <a:cs typeface="Open Sans" panose="020B0606030504020204" pitchFamily="34" charset="0"/>
              </a:rPr>
              <a:t>3</a:t>
            </a:r>
            <a:r>
              <a:rPr lang="en-US" sz="4000" b="1">
                <a:latin typeface="Open Sans" panose="020B0606030504020204" pitchFamily="34" charset="0"/>
                <a:ea typeface="Open Sans" panose="020B0606030504020204" pitchFamily="34" charset="0"/>
                <a:cs typeface="Open Sans" panose="020B0606030504020204" pitchFamily="34" charset="0"/>
              </a:rPr>
              <a:t>7</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muncă</a:t>
            </a:r>
          </a:p>
        </p:txBody>
      </p:sp>
      <p:sp>
        <p:nvSpPr>
          <p:cNvPr id="8" name="TextBox 7">
            <a:extLst>
              <a:ext uri="{FF2B5EF4-FFF2-40B4-BE49-F238E27FC236}">
                <a16:creationId xmlns:a16="http://schemas.microsoft.com/office/drawing/2014/main" id="{ECC397AC-346E-4892-9DDA-7B9BEDDFBCD7}"/>
              </a:ext>
            </a:extLst>
          </p:cNvPr>
          <p:cNvSpPr txBox="1"/>
          <p:nvPr/>
        </p:nvSpPr>
        <p:spPr>
          <a:xfrm>
            <a:off x="6146450" y="737494"/>
            <a:ext cx="4524703" cy="984885"/>
          </a:xfrm>
          <a:prstGeom prst="rect">
            <a:avLst/>
          </a:prstGeom>
          <a:noFill/>
        </p:spPr>
        <p:txBody>
          <a:bodyPr wrap="square" rtlCol="0">
            <a:spAutoFit/>
          </a:bodyPr>
          <a:lstStyle/>
          <a:p>
            <a:r>
              <a:rPr lang="en-US" sz="4000" b="1">
                <a:latin typeface="Open Sans" panose="020B0606030504020204" pitchFamily="34" charset="0"/>
                <a:ea typeface="Open Sans" panose="020B0606030504020204" pitchFamily="34" charset="0"/>
                <a:cs typeface="Open Sans" panose="020B0606030504020204" pitchFamily="34" charset="0"/>
              </a:rPr>
              <a:t>70</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weekend</a:t>
            </a:r>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lvl="0" defTabSz="609585">
              <a:lnSpc>
                <a:spcPct val="120000"/>
              </a:lnSpc>
              <a:defRPr/>
            </a:pPr>
            <a:r>
              <a:rPr lang="ro-RO" altLang="en-US" sz="32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Bd. Iuliu Maniu / Drumul Osiei</a:t>
            </a: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pic>
        <p:nvPicPr>
          <p:cNvPr id="11" name="Picture 10" descr="A picture containing drawing&#10;&#10;Description automatically generated">
            <a:extLst>
              <a:ext uri="{FF2B5EF4-FFF2-40B4-BE49-F238E27FC236}">
                <a16:creationId xmlns:a16="http://schemas.microsoft.com/office/drawing/2014/main" id="{85A75869-C079-456A-8145-9940E934FD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pic>
        <p:nvPicPr>
          <p:cNvPr id="4" name="Picture 3">
            <a:extLst>
              <a:ext uri="{FF2B5EF4-FFF2-40B4-BE49-F238E27FC236}">
                <a16:creationId xmlns:a16="http://schemas.microsoft.com/office/drawing/2014/main" id="{D013E31A-3F8A-4F1F-B563-A1EF718C2ED0}"/>
              </a:ext>
            </a:extLst>
          </p:cNvPr>
          <p:cNvPicPr>
            <a:picLocks noChangeAspect="1"/>
          </p:cNvPicPr>
          <p:nvPr/>
        </p:nvPicPr>
        <p:blipFill>
          <a:blip r:embed="rId4"/>
          <a:stretch>
            <a:fillRect/>
          </a:stretch>
        </p:blipFill>
        <p:spPr>
          <a:xfrm>
            <a:off x="41148" y="2045136"/>
            <a:ext cx="12109704" cy="3895344"/>
          </a:xfrm>
          <a:prstGeom prst="rect">
            <a:avLst/>
          </a:prstGeom>
        </p:spPr>
      </p:pic>
    </p:spTree>
    <p:extLst>
      <p:ext uri="{BB962C8B-B14F-4D97-AF65-F5344CB8AC3E}">
        <p14:creationId xmlns:p14="http://schemas.microsoft.com/office/powerpoint/2010/main" val="42619456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7" name="TextBox 6">
            <a:extLst>
              <a:ext uri="{FF2B5EF4-FFF2-40B4-BE49-F238E27FC236}">
                <a16:creationId xmlns:a16="http://schemas.microsoft.com/office/drawing/2014/main" id="{A649C594-39EF-4812-8560-B9E438A42EBC}"/>
              </a:ext>
            </a:extLst>
          </p:cNvPr>
          <p:cNvSpPr txBox="1"/>
          <p:nvPr/>
        </p:nvSpPr>
        <p:spPr>
          <a:xfrm>
            <a:off x="586476" y="753360"/>
            <a:ext cx="4054892" cy="984885"/>
          </a:xfrm>
          <a:prstGeom prst="rect">
            <a:avLst/>
          </a:prstGeom>
          <a:noFill/>
        </p:spPr>
        <p:txBody>
          <a:bodyPr wrap="square" rtlCol="0">
            <a:spAutoFit/>
          </a:bodyPr>
          <a:lstStyle/>
          <a:p>
            <a:r>
              <a:rPr lang="en-US" sz="4000" b="1">
                <a:latin typeface="Open Sans" panose="020B0606030504020204" pitchFamily="34" charset="0"/>
                <a:ea typeface="Open Sans" panose="020B0606030504020204" pitchFamily="34" charset="0"/>
                <a:cs typeface="Open Sans" panose="020B0606030504020204" pitchFamily="34" charset="0"/>
              </a:rPr>
              <a:t>40</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muncă</a:t>
            </a:r>
          </a:p>
        </p:txBody>
      </p:sp>
      <p:sp>
        <p:nvSpPr>
          <p:cNvPr id="8" name="TextBox 7">
            <a:extLst>
              <a:ext uri="{FF2B5EF4-FFF2-40B4-BE49-F238E27FC236}">
                <a16:creationId xmlns:a16="http://schemas.microsoft.com/office/drawing/2014/main" id="{ECC397AC-346E-4892-9DDA-7B9BEDDFBCD7}"/>
              </a:ext>
            </a:extLst>
          </p:cNvPr>
          <p:cNvSpPr txBox="1"/>
          <p:nvPr/>
        </p:nvSpPr>
        <p:spPr>
          <a:xfrm>
            <a:off x="6146450" y="737494"/>
            <a:ext cx="4524703" cy="984885"/>
          </a:xfrm>
          <a:prstGeom prst="rect">
            <a:avLst/>
          </a:prstGeom>
          <a:noFill/>
        </p:spPr>
        <p:txBody>
          <a:bodyPr wrap="square" rtlCol="0">
            <a:spAutoFit/>
          </a:bodyPr>
          <a:lstStyle/>
          <a:p>
            <a:r>
              <a:rPr lang="ro-RO" sz="4000" b="1">
                <a:latin typeface="Open Sans" panose="020B0606030504020204" pitchFamily="34" charset="0"/>
                <a:ea typeface="Open Sans" panose="020B0606030504020204" pitchFamily="34" charset="0"/>
                <a:cs typeface="Open Sans" panose="020B0606030504020204" pitchFamily="34" charset="0"/>
              </a:rPr>
              <a:t>12</a:t>
            </a:r>
            <a:r>
              <a:rPr lang="en-US" sz="4000" b="1">
                <a:latin typeface="Open Sans" panose="020B0606030504020204" pitchFamily="34" charset="0"/>
                <a:ea typeface="Open Sans" panose="020B0606030504020204" pitchFamily="34" charset="0"/>
                <a:cs typeface="Open Sans" panose="020B0606030504020204" pitchFamily="34" charset="0"/>
              </a:rPr>
              <a:t>8</a:t>
            </a:r>
            <a:r>
              <a:rPr lang="ro-RO" sz="4000" b="1">
                <a:latin typeface="Open Sans" panose="020B0606030504020204" pitchFamily="34" charset="0"/>
                <a:ea typeface="Open Sans" panose="020B0606030504020204" pitchFamily="34" charset="0"/>
                <a:cs typeface="Open Sans" panose="020B0606030504020204" pitchFamily="34" charset="0"/>
              </a:rPr>
              <a:t>%</a:t>
            </a:r>
            <a:endParaRPr lang="ro-RO" sz="4000" b="1" dirty="0">
              <a:latin typeface="Open Sans" panose="020B0606030504020204" pitchFamily="34" charset="0"/>
              <a:ea typeface="Open Sans" panose="020B0606030504020204" pitchFamily="34" charset="0"/>
              <a:cs typeface="Open Sans" panose="020B0606030504020204" pitchFamily="34" charset="0"/>
            </a:endParaRPr>
          </a:p>
          <a:p>
            <a:r>
              <a:rPr lang="ro-RO">
                <a:latin typeface="Open Sans" panose="020B0606030504020204" pitchFamily="34" charset="0"/>
                <a:ea typeface="Open Sans" panose="020B0606030504020204" pitchFamily="34" charset="0"/>
                <a:cs typeface="Open Sans" panose="020B0606030504020204" pitchFamily="34" charset="0"/>
              </a:rPr>
              <a:t>Creștere </a:t>
            </a:r>
            <a:r>
              <a:rPr lang="ro-RO" dirty="0">
                <a:latin typeface="Open Sans" panose="020B0606030504020204" pitchFamily="34" charset="0"/>
                <a:ea typeface="Open Sans" panose="020B0606030504020204" pitchFamily="34" charset="0"/>
                <a:cs typeface="Open Sans" panose="020B0606030504020204" pitchFamily="34" charset="0"/>
              </a:rPr>
              <a:t>medie în zilele de weekend</a:t>
            </a:r>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lvl="0" defTabSz="609585">
              <a:lnSpc>
                <a:spcPct val="120000"/>
              </a:lnSpc>
              <a:defRPr/>
            </a:pPr>
            <a:r>
              <a:rPr lang="ro-RO" altLang="en-US" sz="32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Vulcan Center (Str. Progresului)</a:t>
            </a: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pic>
        <p:nvPicPr>
          <p:cNvPr id="11" name="Picture 10" descr="A picture containing drawing&#10;&#10;Description automatically generated">
            <a:extLst>
              <a:ext uri="{FF2B5EF4-FFF2-40B4-BE49-F238E27FC236}">
                <a16:creationId xmlns:a16="http://schemas.microsoft.com/office/drawing/2014/main" id="{B4C73868-91B1-440B-8E05-C5A7CA424C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pic>
        <p:nvPicPr>
          <p:cNvPr id="9" name="Picture 8">
            <a:extLst>
              <a:ext uri="{FF2B5EF4-FFF2-40B4-BE49-F238E27FC236}">
                <a16:creationId xmlns:a16="http://schemas.microsoft.com/office/drawing/2014/main" id="{85D11843-A194-41E7-BC36-7E153D7B0B71}"/>
              </a:ext>
            </a:extLst>
          </p:cNvPr>
          <p:cNvPicPr>
            <a:picLocks noChangeAspect="1"/>
          </p:cNvPicPr>
          <p:nvPr/>
        </p:nvPicPr>
        <p:blipFill>
          <a:blip r:embed="rId4"/>
          <a:stretch>
            <a:fillRect/>
          </a:stretch>
        </p:blipFill>
        <p:spPr>
          <a:xfrm>
            <a:off x="41148" y="1992130"/>
            <a:ext cx="12109704" cy="3895344"/>
          </a:xfrm>
          <a:prstGeom prst="rect">
            <a:avLst/>
          </a:prstGeom>
        </p:spPr>
      </p:pic>
    </p:spTree>
    <p:extLst>
      <p:ext uri="{BB962C8B-B14F-4D97-AF65-F5344CB8AC3E}">
        <p14:creationId xmlns:p14="http://schemas.microsoft.com/office/powerpoint/2010/main" val="5898889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marL="0" marR="0" lvl="0" indent="0" algn="l" defTabSz="609585" rtl="0" eaLnBrk="1" fontAlgn="auto" latinLnBrk="0" hangingPunct="1">
              <a:lnSpc>
                <a:spcPct val="120000"/>
              </a:lnSpc>
              <a:spcBef>
                <a:spcPts val="0"/>
              </a:spcBef>
              <a:spcAft>
                <a:spcPts val="0"/>
              </a:spcAft>
              <a:buClrTx/>
              <a:buSzTx/>
              <a:buFontTx/>
              <a:buNone/>
              <a:tabLst/>
              <a:defRPr/>
            </a:pPr>
            <a:r>
              <a:rPr kumimoji="0" lang="ro-RO" altLang="en-US" sz="3200" b="1" i="0" u="none" strike="noStrike" kern="1200" cap="none" spc="0" normalizeH="0" baseline="0" dirty="0">
                <a:ln>
                  <a:noFill/>
                </a:ln>
                <a:solidFill>
                  <a:srgbClr val="FBDC21"/>
                </a:solidFill>
                <a:effectLst/>
                <a:uLnTx/>
                <a:uFillTx/>
                <a:latin typeface="Open Sans" panose="020B0606030504020204" pitchFamily="34" charset="0"/>
                <a:ea typeface="Open Sans" panose="020B0606030504020204" pitchFamily="34" charset="0"/>
                <a:cs typeface="Open Sans" panose="020B0606030504020204" pitchFamily="34" charset="0"/>
              </a:rPr>
              <a:t>Concluzii (3)</a:t>
            </a: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sp>
        <p:nvSpPr>
          <p:cNvPr id="2" name="TextBox 1">
            <a:extLst>
              <a:ext uri="{FF2B5EF4-FFF2-40B4-BE49-F238E27FC236}">
                <a16:creationId xmlns:a16="http://schemas.microsoft.com/office/drawing/2014/main" id="{9052B0E6-F4F6-474D-AC1F-BD135812A792}"/>
              </a:ext>
            </a:extLst>
          </p:cNvPr>
          <p:cNvSpPr txBox="1"/>
          <p:nvPr/>
        </p:nvSpPr>
        <p:spPr>
          <a:xfrm>
            <a:off x="0" y="891754"/>
            <a:ext cx="11254740" cy="4247317"/>
          </a:xfrm>
          <a:prstGeom prst="rect">
            <a:avLst/>
          </a:prstGeom>
          <a:noFill/>
        </p:spPr>
        <p:txBody>
          <a:bodyPr wrap="square" rtlCol="0">
            <a:spAutoFit/>
          </a:bodyPr>
          <a:lstStyle/>
          <a:p>
            <a:pPr marL="285750" indent="-285750">
              <a:spcBef>
                <a:spcPts val="600"/>
              </a:spcBef>
              <a:spcAft>
                <a:spcPts val="600"/>
              </a:spcAft>
              <a:buClr>
                <a:schemeClr val="tx1">
                  <a:lumMod val="75000"/>
                  <a:lumOff val="25000"/>
                </a:schemeClr>
              </a:buClr>
              <a:buSzPct val="80000"/>
              <a:buFont typeface="Wingdings" panose="05000000000000000000" pitchFamily="2" charset="2"/>
              <a:buChar char=""/>
            </a:pPr>
            <a:r>
              <a:rPr lang="ro-RO" sz="2000" dirty="0">
                <a:latin typeface="Open Sans" panose="020B0606030504020204" pitchFamily="34" charset="0"/>
                <a:ea typeface="Open Sans" panose="020B0606030504020204" pitchFamily="34" charset="0"/>
                <a:cs typeface="Open Sans" panose="020B0606030504020204" pitchFamily="34" charset="0"/>
              </a:rPr>
              <a:t>La nivel de artere observăm valori </a:t>
            </a:r>
            <a:r>
              <a:rPr lang="ro-RO" sz="2000" b="1" dirty="0">
                <a:latin typeface="Open Sans" panose="020B0606030504020204" pitchFamily="34" charset="0"/>
                <a:ea typeface="Open Sans" panose="020B0606030504020204" pitchFamily="34" charset="0"/>
                <a:cs typeface="Open Sans" panose="020B0606030504020204" pitchFamily="34" charset="0"/>
              </a:rPr>
              <a:t>foarte diferite </a:t>
            </a:r>
            <a:r>
              <a:rPr lang="ro-RO" sz="2000" dirty="0">
                <a:latin typeface="Open Sans" panose="020B0606030504020204" pitchFamily="34" charset="0"/>
                <a:ea typeface="Open Sans" panose="020B0606030504020204" pitchFamily="34" charset="0"/>
                <a:cs typeface="Open Sans" panose="020B0606030504020204" pitchFamily="34" charset="0"/>
              </a:rPr>
              <a:t>de trafic</a:t>
            </a:r>
            <a:r>
              <a:rPr lang="ro-RO" sz="2000">
                <a:latin typeface="Open Sans" panose="020B0606030504020204" pitchFamily="34" charset="0"/>
                <a:ea typeface="Open Sans" panose="020B0606030504020204" pitchFamily="34" charset="0"/>
                <a:cs typeface="Open Sans" panose="020B0606030504020204" pitchFamily="34" charset="0"/>
              </a:rPr>
              <a:t>, de la unele mici scăderi (de ex. în zona Universitate) la creșteri foarte mari, mai ales în zilele de weekend</a:t>
            </a:r>
          </a:p>
          <a:p>
            <a:pPr marL="285750" indent="-285750">
              <a:spcBef>
                <a:spcPts val="600"/>
              </a:spcBef>
              <a:spcAft>
                <a:spcPts val="600"/>
              </a:spcAft>
              <a:buClr>
                <a:schemeClr val="tx1">
                  <a:lumMod val="75000"/>
                  <a:lumOff val="25000"/>
                </a:schemeClr>
              </a:buClr>
              <a:buSzPct val="80000"/>
              <a:buFont typeface="Wingdings" panose="05000000000000000000" pitchFamily="2" charset="2"/>
              <a:buChar char=""/>
            </a:pPr>
            <a:endParaRPr lang="ro-RO" sz="2000">
              <a:latin typeface="Open Sans" panose="020B0606030504020204" pitchFamily="34" charset="0"/>
              <a:ea typeface="Open Sans" panose="020B0606030504020204" pitchFamily="34" charset="0"/>
              <a:cs typeface="Open Sans" panose="020B0606030504020204" pitchFamily="34" charset="0"/>
            </a:endParaRPr>
          </a:p>
          <a:p>
            <a:pPr marL="285750" indent="-285750">
              <a:spcBef>
                <a:spcPts val="600"/>
              </a:spcBef>
              <a:spcAft>
                <a:spcPts val="600"/>
              </a:spcAft>
              <a:buClr>
                <a:schemeClr val="tx1">
                  <a:lumMod val="75000"/>
                  <a:lumOff val="25000"/>
                </a:schemeClr>
              </a:buClr>
              <a:buSzPct val="80000"/>
              <a:buFont typeface="Wingdings" panose="05000000000000000000" pitchFamily="2" charset="2"/>
              <a:buChar char=""/>
            </a:pPr>
            <a:r>
              <a:rPr lang="ro-RO" sz="2000">
                <a:latin typeface="Open Sans" panose="020B0606030504020204" pitchFamily="34" charset="0"/>
                <a:ea typeface="Open Sans" panose="020B0606030504020204" pitchFamily="34" charset="0"/>
                <a:cs typeface="Open Sans" panose="020B0606030504020204" pitchFamily="34" charset="0"/>
              </a:rPr>
              <a:t>În timpul săptămânii, creșterile sunt concentrate fie în zonele cu clădiri de birouri (bd. Dimitrie Pompeiu, Vulcan Center, bd. Iuliu Maniu), fie în zonele care sunt folosite tradițional pentru tranzitarea orașului (Calea Văcărești, șos. Ștefan cel Mare, bd. Ion Mihalache)</a:t>
            </a:r>
          </a:p>
          <a:p>
            <a:pPr marL="285750" indent="-285750">
              <a:spcBef>
                <a:spcPts val="600"/>
              </a:spcBef>
              <a:spcAft>
                <a:spcPts val="600"/>
              </a:spcAft>
              <a:buClr>
                <a:schemeClr val="tx1">
                  <a:lumMod val="75000"/>
                  <a:lumOff val="25000"/>
                </a:schemeClr>
              </a:buClr>
              <a:buSzPct val="80000"/>
              <a:buFont typeface="Wingdings" panose="05000000000000000000" pitchFamily="2" charset="2"/>
              <a:buChar char=""/>
            </a:pPr>
            <a:endParaRPr lang="ro-RO" sz="2000">
              <a:latin typeface="Open Sans" panose="020B0606030504020204" pitchFamily="34" charset="0"/>
              <a:ea typeface="Open Sans" panose="020B0606030504020204" pitchFamily="34" charset="0"/>
              <a:cs typeface="Open Sans" panose="020B0606030504020204" pitchFamily="34" charset="0"/>
            </a:endParaRPr>
          </a:p>
          <a:p>
            <a:pPr marL="285750" indent="-285750">
              <a:spcBef>
                <a:spcPts val="600"/>
              </a:spcBef>
              <a:spcAft>
                <a:spcPts val="600"/>
              </a:spcAft>
              <a:buClr>
                <a:schemeClr val="tx1">
                  <a:lumMod val="75000"/>
                  <a:lumOff val="25000"/>
                </a:schemeClr>
              </a:buClr>
              <a:buSzPct val="80000"/>
              <a:buFont typeface="Wingdings" panose="05000000000000000000" pitchFamily="2" charset="2"/>
              <a:buChar char=""/>
            </a:pPr>
            <a:r>
              <a:rPr lang="ro-RO" sz="2000">
                <a:latin typeface="Open Sans" panose="020B0606030504020204" pitchFamily="34" charset="0"/>
                <a:ea typeface="Open Sans" panose="020B0606030504020204" pitchFamily="34" charset="0"/>
                <a:cs typeface="Open Sans" panose="020B0606030504020204" pitchFamily="34" charset="0"/>
              </a:rPr>
              <a:t>În timpul weekend-ului, creșterile cele mai semnificative apar în zonele centrale și de Nord, probabil datorită a două motive: a) aceste zone au cele mai mari concentrații de spații verzi și b) sunt folosite ca și tranzit spre ieșirea din oraș</a:t>
            </a:r>
          </a:p>
          <a:p>
            <a:pPr marL="285750" indent="-285750">
              <a:spcBef>
                <a:spcPts val="600"/>
              </a:spcBef>
              <a:spcAft>
                <a:spcPts val="600"/>
              </a:spcAft>
              <a:buClr>
                <a:schemeClr val="tx1">
                  <a:lumMod val="75000"/>
                  <a:lumOff val="25000"/>
                </a:schemeClr>
              </a:buClr>
              <a:buSzPct val="80000"/>
              <a:buFont typeface="Wingdings" panose="05000000000000000000" pitchFamily="2" charset="2"/>
              <a:buChar char=""/>
            </a:pPr>
            <a:endParaRPr lang="ro-RO" sz="2000">
              <a:latin typeface="Open Sans" panose="020B0606030504020204" pitchFamily="34" charset="0"/>
              <a:ea typeface="Open Sans" panose="020B0606030504020204" pitchFamily="34" charset="0"/>
              <a:cs typeface="Open Sans" panose="020B0606030504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47F294A0-A073-4A65-A869-90ECC24F73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spTree>
    <p:extLst>
      <p:ext uri="{BB962C8B-B14F-4D97-AF65-F5344CB8AC3E}">
        <p14:creationId xmlns:p14="http://schemas.microsoft.com/office/powerpoint/2010/main" val="6889339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A92600D-4853-4D45-ABB2-8DD680FE16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198" y="0"/>
            <a:ext cx="11235600" cy="384071"/>
          </a:xfrm>
          <a:prstGeom prst="rect">
            <a:avLst/>
          </a:prstGeom>
        </p:spPr>
      </p:pic>
      <p:pic>
        <p:nvPicPr>
          <p:cNvPr id="7" name="Picture 1" descr="ddlogo.png">
            <a:extLst>
              <a:ext uri="{FF2B5EF4-FFF2-40B4-BE49-F238E27FC236}">
                <a16:creationId xmlns:a16="http://schemas.microsoft.com/office/drawing/2014/main" id="{EC25DD45-5036-4169-B876-EF7C03E5EFA9}"/>
              </a:ext>
            </a:extLst>
          </p:cNvPr>
          <p:cNvPicPr>
            <a:picLocks noChangeAspect="1"/>
          </p:cNvPicPr>
          <p:nvPr/>
        </p:nvPicPr>
        <p:blipFill>
          <a:blip r:embed="rId3"/>
          <a:srcRect/>
          <a:stretch>
            <a:fillRect/>
          </a:stretch>
        </p:blipFill>
        <p:spPr bwMode="auto">
          <a:xfrm>
            <a:off x="8754676" y="1052847"/>
            <a:ext cx="2408713" cy="900000"/>
          </a:xfrm>
          <a:prstGeom prst="rect">
            <a:avLst/>
          </a:prstGeom>
          <a:noFill/>
          <a:ln w="9525">
            <a:noFill/>
            <a:miter lim="800000"/>
            <a:headEnd/>
            <a:tailEnd/>
          </a:ln>
        </p:spPr>
      </p:pic>
      <p:sp>
        <p:nvSpPr>
          <p:cNvPr id="3" name="Rectangle 2">
            <a:extLst>
              <a:ext uri="{FF2B5EF4-FFF2-40B4-BE49-F238E27FC236}">
                <a16:creationId xmlns:a16="http://schemas.microsoft.com/office/drawing/2014/main" id="{B64998B8-F1EF-463D-ACB6-1BFD18B53967}"/>
              </a:ext>
            </a:extLst>
          </p:cNvPr>
          <p:cNvSpPr/>
          <p:nvPr/>
        </p:nvSpPr>
        <p:spPr>
          <a:xfrm>
            <a:off x="1765069" y="2875002"/>
            <a:ext cx="8661861" cy="1107996"/>
          </a:xfrm>
          <a:prstGeom prst="rect">
            <a:avLst/>
          </a:prstGeom>
        </p:spPr>
        <p:txBody>
          <a:bodyPr wrap="square">
            <a:spAutoFit/>
          </a:bodyPr>
          <a:lstStyle/>
          <a:p>
            <a:pPr algn="ctr"/>
            <a:r>
              <a:rPr lang="ro-RO" sz="66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Vă mulțumim!</a:t>
            </a:r>
          </a:p>
        </p:txBody>
      </p:sp>
      <p:sp>
        <p:nvSpPr>
          <p:cNvPr id="8" name="Rectangle 7">
            <a:extLst>
              <a:ext uri="{FF2B5EF4-FFF2-40B4-BE49-F238E27FC236}">
                <a16:creationId xmlns:a16="http://schemas.microsoft.com/office/drawing/2014/main" id="{BFC18E24-2796-49AF-A5D4-F056A8265937}"/>
              </a:ext>
            </a:extLst>
          </p:cNvPr>
          <p:cNvSpPr/>
          <p:nvPr/>
        </p:nvSpPr>
        <p:spPr>
          <a:xfrm>
            <a:off x="1765069" y="4066090"/>
            <a:ext cx="8661861" cy="954107"/>
          </a:xfrm>
          <a:prstGeom prst="rect">
            <a:avLst/>
          </a:prstGeom>
        </p:spPr>
        <p:txBody>
          <a:bodyPr wrap="square">
            <a:spAutoFit/>
          </a:bodyPr>
          <a:lstStyle/>
          <a:p>
            <a:pPr algn="ctr"/>
            <a:r>
              <a:rPr lang="ro-RO" sz="2800" b="1" dirty="0" err="1">
                <a:solidFill>
                  <a:srgbClr val="FBDC21"/>
                </a:solidFill>
                <a:latin typeface="Open Sans" panose="020B0606030504020204" pitchFamily="34" charset="0"/>
                <a:ea typeface="Open Sans" panose="020B0606030504020204" pitchFamily="34" charset="0"/>
                <a:cs typeface="Open Sans" panose="020B0606030504020204" pitchFamily="34" charset="0"/>
              </a:rPr>
              <a:t>dio.boaca</a:t>
            </a:r>
            <a:r>
              <a:rPr lang="en-US" sz="28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 [at] </a:t>
            </a:r>
            <a:r>
              <a:rPr lang="ro-RO" sz="28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phoenixmedia.ro</a:t>
            </a:r>
            <a:endParaRPr lang="en-US" sz="2800" b="1" dirty="0">
              <a:solidFill>
                <a:srgbClr val="FBDC21"/>
              </a:solidFill>
              <a:latin typeface="Open Sans" panose="020B0606030504020204" pitchFamily="34" charset="0"/>
              <a:ea typeface="Open Sans" panose="020B0606030504020204" pitchFamily="34" charset="0"/>
              <a:cs typeface="Open Sans" panose="020B0606030504020204" pitchFamily="34" charset="0"/>
            </a:endParaRPr>
          </a:p>
          <a:p>
            <a:pPr algn="ctr"/>
            <a:r>
              <a:rPr lang="en-US" sz="2800" b="1" dirty="0" err="1">
                <a:solidFill>
                  <a:srgbClr val="FBDC21"/>
                </a:solidFill>
                <a:latin typeface="Open Sans" panose="020B0606030504020204" pitchFamily="34" charset="0"/>
                <a:ea typeface="Open Sans" panose="020B0606030504020204" pitchFamily="34" charset="0"/>
                <a:cs typeface="Open Sans" panose="020B0606030504020204" pitchFamily="34" charset="0"/>
              </a:rPr>
              <a:t>dan.petre</a:t>
            </a:r>
            <a:r>
              <a:rPr lang="en-US" sz="28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 [at] ddresearch.ro</a:t>
            </a:r>
            <a:endParaRPr lang="ro-RO" sz="2800" b="1" dirty="0">
              <a:solidFill>
                <a:srgbClr val="FBDC2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4" name="Picture 3" descr="A picture containing drawing&#10;&#10;Description automatically generated">
            <a:extLst>
              <a:ext uri="{FF2B5EF4-FFF2-40B4-BE49-F238E27FC236}">
                <a16:creationId xmlns:a16="http://schemas.microsoft.com/office/drawing/2014/main" id="{C4FB8651-1AEE-48BD-B988-12288521577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2357" y="1071440"/>
            <a:ext cx="3721429" cy="900000"/>
          </a:xfrm>
          <a:prstGeom prst="rect">
            <a:avLst/>
          </a:prstGeom>
        </p:spPr>
      </p:pic>
    </p:spTree>
    <p:extLst>
      <p:ext uri="{BB962C8B-B14F-4D97-AF65-F5344CB8AC3E}">
        <p14:creationId xmlns:p14="http://schemas.microsoft.com/office/powerpoint/2010/main" val="1852143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218" name="TextBox 3"/>
          <p:cNvSpPr txBox="1">
            <a:spLocks noChangeArrowheads="1"/>
          </p:cNvSpPr>
          <p:nvPr/>
        </p:nvSpPr>
        <p:spPr bwMode="auto">
          <a:xfrm>
            <a:off x="6001409" y="3790804"/>
            <a:ext cx="6096000" cy="1323439"/>
          </a:xfrm>
          <a:prstGeom prst="rect">
            <a:avLst/>
          </a:prstGeom>
          <a:noFill/>
          <a:ln w="9525">
            <a:noFill/>
            <a:miter lim="800000"/>
            <a:headEnd/>
            <a:tailEnd/>
          </a:ln>
        </p:spPr>
        <p:txBody>
          <a:bodyPr wrap="square">
            <a:spAutoFit/>
          </a:bodyPr>
          <a:lstStyle/>
          <a:p>
            <a:r>
              <a:rPr lang="ro-RO" sz="4000" b="1" cap="small">
                <a:solidFill>
                  <a:srgbClr val="FBDC21"/>
                </a:solidFill>
                <a:latin typeface="Open Sans" panose="020B0606030504020204" pitchFamily="34" charset="0"/>
                <a:ea typeface="Open Sans" panose="020B0606030504020204" pitchFamily="34" charset="0"/>
                <a:cs typeface="Open Sans" panose="020B0606030504020204" pitchFamily="34" charset="0"/>
              </a:rPr>
              <a:t>București</a:t>
            </a:r>
          </a:p>
          <a:p>
            <a:r>
              <a:rPr lang="ro-RO" sz="4000" b="1" cap="small">
                <a:solidFill>
                  <a:srgbClr val="FBDC21"/>
                </a:solidFill>
                <a:latin typeface="Open Sans" panose="020B0606030504020204" pitchFamily="34" charset="0"/>
                <a:ea typeface="Open Sans" panose="020B0606030504020204" pitchFamily="34" charset="0"/>
                <a:cs typeface="Open Sans" panose="020B0606030504020204" pitchFamily="34" charset="0"/>
              </a:rPr>
              <a:t>Zone Generale</a:t>
            </a:r>
            <a:endParaRPr lang="ro-RO" sz="4000" b="1" cap="small" dirty="0">
              <a:solidFill>
                <a:srgbClr val="FBDC2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6" name="Picture 5">
            <a:extLst>
              <a:ext uri="{FF2B5EF4-FFF2-40B4-BE49-F238E27FC236}">
                <a16:creationId xmlns:a16="http://schemas.microsoft.com/office/drawing/2014/main" id="{8A92600D-4853-4D45-ABB2-8DD680FE16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198" y="0"/>
            <a:ext cx="11235600" cy="384071"/>
          </a:xfrm>
          <a:prstGeom prst="rect">
            <a:avLst/>
          </a:prstGeom>
        </p:spPr>
      </p:pic>
      <p:sp>
        <p:nvSpPr>
          <p:cNvPr id="2" name="TextBox 1">
            <a:extLst>
              <a:ext uri="{FF2B5EF4-FFF2-40B4-BE49-F238E27FC236}">
                <a16:creationId xmlns:a16="http://schemas.microsoft.com/office/drawing/2014/main" id="{1C67C3A2-80B1-41BF-B22E-A237AAD0CCFB}"/>
              </a:ext>
            </a:extLst>
          </p:cNvPr>
          <p:cNvSpPr txBox="1"/>
          <p:nvPr/>
        </p:nvSpPr>
        <p:spPr>
          <a:xfrm>
            <a:off x="5508470" y="2998113"/>
            <a:ext cx="670562" cy="861774"/>
          </a:xfrm>
          <a:prstGeom prst="rect">
            <a:avLst/>
          </a:prstGeom>
          <a:noFill/>
        </p:spPr>
        <p:txBody>
          <a:bodyPr wrap="square" rtlCol="0">
            <a:spAutoFit/>
          </a:bodyPr>
          <a:lstStyle/>
          <a:p>
            <a:r>
              <a:rPr lang="ro-RO" sz="5000">
                <a:solidFill>
                  <a:schemeClr val="bg1">
                    <a:lumMod val="95000"/>
                  </a:schemeClr>
                </a:solidFill>
                <a:latin typeface="Wingdings" panose="05000000000000000000" pitchFamily="2" charset="2"/>
                <a:sym typeface="Wingdings" panose="05000000000000000000" pitchFamily="2" charset="2"/>
              </a:rPr>
              <a:t></a:t>
            </a:r>
            <a:endParaRPr lang="ro-RO" sz="5000">
              <a:solidFill>
                <a:schemeClr val="bg1">
                  <a:lumMod val="95000"/>
                </a:schemeClr>
              </a:solidFill>
              <a:latin typeface="Wingdings" panose="05000000000000000000" pitchFamily="2" charset="2"/>
            </a:endParaRPr>
          </a:p>
        </p:txBody>
      </p:sp>
    </p:spTree>
    <p:extLst>
      <p:ext uri="{BB962C8B-B14F-4D97-AF65-F5344CB8AC3E}">
        <p14:creationId xmlns:p14="http://schemas.microsoft.com/office/powerpoint/2010/main" val="2335849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marL="0" marR="0" lvl="0" indent="0" algn="l" defTabSz="609585" rtl="0" eaLnBrk="1" fontAlgn="auto" latinLnBrk="0" hangingPunct="1">
              <a:lnSpc>
                <a:spcPct val="120000"/>
              </a:lnSpc>
              <a:spcBef>
                <a:spcPts val="0"/>
              </a:spcBef>
              <a:spcAft>
                <a:spcPts val="0"/>
              </a:spcAft>
              <a:buClrTx/>
              <a:buSzTx/>
              <a:buFontTx/>
              <a:buNone/>
              <a:tabLst/>
              <a:defRPr/>
            </a:pPr>
            <a:r>
              <a:rPr kumimoji="0" lang="ro-RO" altLang="en-US" sz="3200" b="1" i="0" u="none" strike="noStrike" kern="1200" cap="none" spc="0" normalizeH="0" baseline="0" noProof="0" dirty="0">
                <a:ln>
                  <a:noFill/>
                </a:ln>
                <a:solidFill>
                  <a:srgbClr val="FBDC21"/>
                </a:solidFill>
                <a:effectLst/>
                <a:uLnTx/>
                <a:uFillTx/>
                <a:latin typeface="Open Sans" panose="020B0606030504020204" pitchFamily="34" charset="0"/>
                <a:ea typeface="Open Sans" panose="020B0606030504020204" pitchFamily="34" charset="0"/>
                <a:cs typeface="Open Sans" panose="020B0606030504020204" pitchFamily="34" charset="0"/>
              </a:rPr>
              <a:t>Introducere</a:t>
            </a: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sp>
        <p:nvSpPr>
          <p:cNvPr id="2" name="TextBox 1">
            <a:extLst>
              <a:ext uri="{FF2B5EF4-FFF2-40B4-BE49-F238E27FC236}">
                <a16:creationId xmlns:a16="http://schemas.microsoft.com/office/drawing/2014/main" id="{9052B0E6-F4F6-474D-AC1F-BD135812A792}"/>
              </a:ext>
            </a:extLst>
          </p:cNvPr>
          <p:cNvSpPr txBox="1"/>
          <p:nvPr/>
        </p:nvSpPr>
        <p:spPr>
          <a:xfrm>
            <a:off x="0" y="927264"/>
            <a:ext cx="11363417" cy="2215991"/>
          </a:xfrm>
          <a:prstGeom prst="rect">
            <a:avLst/>
          </a:prstGeom>
          <a:noFill/>
        </p:spPr>
        <p:txBody>
          <a:bodyPr wrap="square" rtlCol="0">
            <a:spAutoFit/>
          </a:bodyPr>
          <a:lstStyle/>
          <a:p>
            <a:pPr marL="285750" indent="-285750">
              <a:spcBef>
                <a:spcPts val="600"/>
              </a:spcBef>
              <a:spcAft>
                <a:spcPts val="600"/>
              </a:spcAft>
              <a:buClr>
                <a:schemeClr val="tx1">
                  <a:lumMod val="75000"/>
                  <a:lumOff val="25000"/>
                </a:schemeClr>
              </a:buClr>
              <a:buSzPct val="80000"/>
              <a:buFont typeface="Wingdings" panose="05000000000000000000" pitchFamily="2" charset="2"/>
              <a:buChar char=""/>
            </a:pPr>
            <a:r>
              <a:rPr lang="ro-RO" sz="2000" dirty="0">
                <a:latin typeface="Open Sans" panose="020B0606030504020204" pitchFamily="34" charset="0"/>
                <a:ea typeface="Open Sans" panose="020B0606030504020204" pitchFamily="34" charset="0"/>
                <a:cs typeface="Open Sans" panose="020B0606030504020204" pitchFamily="34" charset="0"/>
              </a:rPr>
              <a:t>Datele prezentate în raportul de față sunt </a:t>
            </a:r>
            <a:r>
              <a:rPr lang="ro-RO" sz="2000">
                <a:latin typeface="Open Sans" panose="020B0606030504020204" pitchFamily="34" charset="0"/>
                <a:ea typeface="Open Sans" panose="020B0606030504020204" pitchFamily="34" charset="0"/>
                <a:cs typeface="Open Sans" panose="020B0606030504020204" pitchFamily="34" charset="0"/>
              </a:rPr>
              <a:t>raportate sub formă de </a:t>
            </a:r>
            <a:r>
              <a:rPr lang="ro-RO" sz="2000" b="1">
                <a:solidFill>
                  <a:srgbClr val="0070C0"/>
                </a:solidFill>
                <a:latin typeface="Open Sans" panose="020B0606030504020204" pitchFamily="34" charset="0"/>
                <a:ea typeface="Open Sans" panose="020B0606030504020204" pitchFamily="34" charset="0"/>
                <a:cs typeface="Open Sans" panose="020B0606030504020204" pitchFamily="34" charset="0"/>
              </a:rPr>
              <a:t>creșteri procentuale</a:t>
            </a:r>
            <a:r>
              <a:rPr lang="ro-RO" sz="2000" b="1">
                <a:latin typeface="Open Sans" panose="020B0606030504020204" pitchFamily="34" charset="0"/>
                <a:ea typeface="Open Sans" panose="020B0606030504020204" pitchFamily="34" charset="0"/>
                <a:cs typeface="Open Sans" panose="020B0606030504020204" pitchFamily="34" charset="0"/>
              </a:rPr>
              <a:t> față </a:t>
            </a:r>
            <a:r>
              <a:rPr lang="ro-RO" sz="2000" b="1" dirty="0">
                <a:latin typeface="Open Sans" panose="020B0606030504020204" pitchFamily="34" charset="0"/>
                <a:ea typeface="Open Sans" panose="020B0606030504020204" pitchFamily="34" charset="0"/>
                <a:cs typeface="Open Sans" panose="020B0606030504020204" pitchFamily="34" charset="0"/>
              </a:rPr>
              <a:t>de valorile medii </a:t>
            </a:r>
            <a:r>
              <a:rPr lang="ro-RO" sz="2000" dirty="0">
                <a:latin typeface="Open Sans" panose="020B0606030504020204" pitchFamily="34" charset="0"/>
                <a:ea typeface="Open Sans" panose="020B0606030504020204" pitchFamily="34" charset="0"/>
                <a:cs typeface="Open Sans" panose="020B0606030504020204" pitchFamily="34" charset="0"/>
              </a:rPr>
              <a:t>din zilele respective </a:t>
            </a:r>
            <a:r>
              <a:rPr lang="ro-RO" sz="2000">
                <a:latin typeface="Open Sans" panose="020B0606030504020204" pitchFamily="34" charset="0"/>
                <a:ea typeface="Open Sans" panose="020B0606030504020204" pitchFamily="34" charset="0"/>
                <a:cs typeface="Open Sans" panose="020B0606030504020204" pitchFamily="34" charset="0"/>
              </a:rPr>
              <a:t>din perioada stării de urgență declanșată datorită epidemiei Covid-19. </a:t>
            </a:r>
            <a:endParaRPr lang="ro-RO" sz="2000" dirty="0">
              <a:latin typeface="Open Sans" panose="020B0606030504020204" pitchFamily="34" charset="0"/>
              <a:ea typeface="Open Sans" panose="020B0606030504020204" pitchFamily="34" charset="0"/>
              <a:cs typeface="Open Sans" panose="020B0606030504020204" pitchFamily="34" charset="0"/>
            </a:endParaRPr>
          </a:p>
          <a:p>
            <a:pPr marL="1257300" lvl="2" indent="-342900">
              <a:spcBef>
                <a:spcPts val="600"/>
              </a:spcBef>
              <a:spcAft>
                <a:spcPts val="600"/>
              </a:spcAft>
              <a:buClr>
                <a:schemeClr val="tx1">
                  <a:lumMod val="75000"/>
                  <a:lumOff val="25000"/>
                </a:schemeClr>
              </a:buClr>
              <a:buSzPct val="80000"/>
              <a:buFont typeface="Arial" panose="020B0604020202020204" pitchFamily="34" charset="0"/>
              <a:buChar char="•"/>
            </a:pPr>
            <a:r>
              <a:rPr lang="ro-RO" dirty="0">
                <a:latin typeface="Open Sans" panose="020B0606030504020204" pitchFamily="34" charset="0"/>
                <a:ea typeface="Open Sans" panose="020B0606030504020204" pitchFamily="34" charset="0"/>
                <a:cs typeface="Open Sans" panose="020B0606030504020204" pitchFamily="34" charset="0"/>
              </a:rPr>
              <a:t>Spre exemplu, ziua de </a:t>
            </a:r>
            <a:r>
              <a:rPr lang="ro-RO" b="1" dirty="0">
                <a:latin typeface="Open Sans" panose="020B0606030504020204" pitchFamily="34" charset="0"/>
                <a:ea typeface="Open Sans" panose="020B0606030504020204" pitchFamily="34" charset="0"/>
                <a:cs typeface="Open Sans" panose="020B0606030504020204" pitchFamily="34" charset="0"/>
              </a:rPr>
              <a:t>luni</a:t>
            </a:r>
            <a:r>
              <a:rPr lang="ro-RO" b="1">
                <a:latin typeface="Open Sans" panose="020B0606030504020204" pitchFamily="34" charset="0"/>
                <a:ea typeface="Open Sans" panose="020B0606030504020204" pitchFamily="34" charset="0"/>
                <a:cs typeface="Open Sans" panose="020B0606030504020204" pitchFamily="34" charset="0"/>
              </a:rPr>
              <a:t>, 04 Mai</a:t>
            </a:r>
            <a:r>
              <a:rPr lang="ro-RO">
                <a:latin typeface="Open Sans" panose="020B0606030504020204" pitchFamily="34" charset="0"/>
                <a:ea typeface="Open Sans" panose="020B0606030504020204" pitchFamily="34" charset="0"/>
                <a:cs typeface="Open Sans" panose="020B0606030504020204" pitchFamily="34" charset="0"/>
              </a:rPr>
              <a:t>, </a:t>
            </a:r>
            <a:r>
              <a:rPr lang="ro-RO" dirty="0">
                <a:latin typeface="Open Sans" panose="020B0606030504020204" pitchFamily="34" charset="0"/>
                <a:ea typeface="Open Sans" panose="020B0606030504020204" pitchFamily="34" charset="0"/>
                <a:cs typeface="Open Sans" panose="020B0606030504020204" pitchFamily="34" charset="0"/>
              </a:rPr>
              <a:t>este </a:t>
            </a:r>
            <a:r>
              <a:rPr lang="ro-RO">
                <a:latin typeface="Open Sans" panose="020B0606030504020204" pitchFamily="34" charset="0"/>
                <a:ea typeface="Open Sans" panose="020B0606030504020204" pitchFamily="34" charset="0"/>
                <a:cs typeface="Open Sans" panose="020B0606030504020204" pitchFamily="34" charset="0"/>
              </a:rPr>
              <a:t>raportată sub formă de </a:t>
            </a:r>
            <a:r>
              <a:rPr lang="ro-RO" b="1">
                <a:solidFill>
                  <a:srgbClr val="0070C0"/>
                </a:solidFill>
                <a:latin typeface="Open Sans" panose="020B0606030504020204" pitchFamily="34" charset="0"/>
                <a:ea typeface="Open Sans" panose="020B0606030504020204" pitchFamily="34" charset="0"/>
                <a:cs typeface="Open Sans" panose="020B0606030504020204" pitchFamily="34" charset="0"/>
              </a:rPr>
              <a:t>creștere procentuală</a:t>
            </a:r>
            <a:r>
              <a:rPr lang="ro-RO" b="1">
                <a:latin typeface="Open Sans" panose="020B0606030504020204" pitchFamily="34" charset="0"/>
                <a:ea typeface="Open Sans" panose="020B0606030504020204" pitchFamily="34" charset="0"/>
                <a:cs typeface="Open Sans" panose="020B0606030504020204" pitchFamily="34" charset="0"/>
              </a:rPr>
              <a:t> </a:t>
            </a:r>
            <a:r>
              <a:rPr lang="ro-RO">
                <a:latin typeface="Open Sans" panose="020B0606030504020204" pitchFamily="34" charset="0"/>
                <a:ea typeface="Open Sans" panose="020B0606030504020204" pitchFamily="34" charset="0"/>
                <a:cs typeface="Open Sans" panose="020B0606030504020204" pitchFamily="34" charset="0"/>
              </a:rPr>
              <a:t>față </a:t>
            </a:r>
            <a:r>
              <a:rPr lang="ro-RO" dirty="0">
                <a:latin typeface="Open Sans" panose="020B0606030504020204" pitchFamily="34" charset="0"/>
                <a:ea typeface="Open Sans" panose="020B0606030504020204" pitchFamily="34" charset="0"/>
                <a:cs typeface="Open Sans" panose="020B0606030504020204" pitchFamily="34" charset="0"/>
              </a:rPr>
              <a:t>de </a:t>
            </a:r>
            <a:r>
              <a:rPr lang="ro-RO" b="1" dirty="0">
                <a:latin typeface="Open Sans" panose="020B0606030504020204" pitchFamily="34" charset="0"/>
                <a:ea typeface="Open Sans" panose="020B0606030504020204" pitchFamily="34" charset="0"/>
                <a:cs typeface="Open Sans" panose="020B0606030504020204" pitchFamily="34" charset="0"/>
              </a:rPr>
              <a:t>media zilelor de luni</a:t>
            </a:r>
            <a:r>
              <a:rPr lang="ro-RO" dirty="0">
                <a:latin typeface="Open Sans" panose="020B0606030504020204" pitchFamily="34" charset="0"/>
                <a:ea typeface="Open Sans" panose="020B0606030504020204" pitchFamily="34" charset="0"/>
                <a:cs typeface="Open Sans" panose="020B0606030504020204" pitchFamily="34" charset="0"/>
              </a:rPr>
              <a:t> din </a:t>
            </a:r>
            <a:r>
              <a:rPr lang="ro-RO">
                <a:latin typeface="Open Sans" panose="020B0606030504020204" pitchFamily="34" charset="0"/>
                <a:ea typeface="Open Sans" panose="020B0606030504020204" pitchFamily="34" charset="0"/>
                <a:cs typeface="Open Sans" panose="020B0606030504020204" pitchFamily="34" charset="0"/>
              </a:rPr>
              <a:t>perioada 16 Martie – 03 Mai.</a:t>
            </a:r>
            <a:endParaRPr lang="ro-RO" dirty="0">
              <a:latin typeface="Open Sans" panose="020B0606030504020204" pitchFamily="34" charset="0"/>
              <a:ea typeface="Open Sans" panose="020B0606030504020204" pitchFamily="34" charset="0"/>
              <a:cs typeface="Open Sans" panose="020B0606030504020204" pitchFamily="34" charset="0"/>
            </a:endParaRPr>
          </a:p>
          <a:p>
            <a:pPr marL="342900" indent="-342900">
              <a:spcBef>
                <a:spcPts val="600"/>
              </a:spcBef>
              <a:spcAft>
                <a:spcPts val="600"/>
              </a:spcAft>
              <a:buClr>
                <a:schemeClr val="tx1">
                  <a:lumMod val="75000"/>
                  <a:lumOff val="25000"/>
                </a:schemeClr>
              </a:buClr>
              <a:buSzPct val="80000"/>
              <a:buFont typeface="Wingdings" panose="05000000000000000000" pitchFamily="2" charset="2"/>
              <a:buChar char="§"/>
            </a:pPr>
            <a:endParaRPr lang="ro-RO" sz="2000" dirty="0">
              <a:latin typeface="Open Sans" panose="020B0606030504020204" pitchFamily="34" charset="0"/>
              <a:ea typeface="Open Sans" panose="020B0606030504020204" pitchFamily="34" charset="0"/>
              <a:cs typeface="Open Sans" panose="020B0606030504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DF56116-2AD9-441B-B2EA-2C4D867521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spTree>
    <p:extLst>
      <p:ext uri="{BB962C8B-B14F-4D97-AF65-F5344CB8AC3E}">
        <p14:creationId xmlns:p14="http://schemas.microsoft.com/office/powerpoint/2010/main" val="772424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7" name="TextBox 6">
            <a:extLst>
              <a:ext uri="{FF2B5EF4-FFF2-40B4-BE49-F238E27FC236}">
                <a16:creationId xmlns:a16="http://schemas.microsoft.com/office/drawing/2014/main" id="{A649C594-39EF-4812-8560-B9E438A42EBC}"/>
              </a:ext>
            </a:extLst>
          </p:cNvPr>
          <p:cNvSpPr txBox="1"/>
          <p:nvPr/>
        </p:nvSpPr>
        <p:spPr>
          <a:xfrm>
            <a:off x="17526" y="829659"/>
            <a:ext cx="5361564" cy="461665"/>
          </a:xfrm>
          <a:prstGeom prst="rect">
            <a:avLst/>
          </a:prstGeom>
          <a:noFill/>
        </p:spPr>
        <p:txBody>
          <a:bodyPr wrap="square" rtlCol="0">
            <a:spAutoFit/>
          </a:bodyPr>
          <a:lstStyle/>
          <a:p>
            <a:r>
              <a:rPr lang="ro-RO" sz="2400" b="1" dirty="0">
                <a:latin typeface="Open Sans" panose="020B0606030504020204" pitchFamily="34" charset="0"/>
                <a:ea typeface="Open Sans" panose="020B0606030504020204" pitchFamily="34" charset="0"/>
                <a:cs typeface="Open Sans" panose="020B0606030504020204" pitchFamily="34" charset="0"/>
              </a:rPr>
              <a:t>Zilele de muncă (L-V)</a:t>
            </a:r>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marL="0" marR="0" lvl="0" indent="0" algn="l" defTabSz="609585" rtl="0" eaLnBrk="1" fontAlgn="auto" latinLnBrk="0" hangingPunct="1">
              <a:lnSpc>
                <a:spcPct val="120000"/>
              </a:lnSpc>
              <a:spcBef>
                <a:spcPts val="0"/>
              </a:spcBef>
              <a:spcAft>
                <a:spcPts val="0"/>
              </a:spcAft>
              <a:buClrTx/>
              <a:buSzTx/>
              <a:buFontTx/>
              <a:buNone/>
              <a:tabLst/>
              <a:defRPr/>
            </a:pPr>
            <a:r>
              <a:rPr kumimoji="0" lang="ro-RO" altLang="en-US" sz="3200" b="1" i="0" u="none" strike="noStrike" kern="1200" cap="none" spc="0" normalizeH="0" baseline="0" noProof="0" dirty="0">
                <a:ln>
                  <a:noFill/>
                </a:ln>
                <a:solidFill>
                  <a:srgbClr val="FBDC21"/>
                </a:solidFill>
                <a:effectLst/>
                <a:uLnTx/>
                <a:uFillTx/>
                <a:latin typeface="Open Sans" panose="020B0606030504020204" pitchFamily="34" charset="0"/>
                <a:ea typeface="Open Sans" panose="020B0606030504020204" pitchFamily="34" charset="0"/>
                <a:cs typeface="Open Sans" panose="020B0606030504020204" pitchFamily="34" charset="0"/>
              </a:rPr>
              <a:t>Bucure</a:t>
            </a:r>
            <a:r>
              <a:rPr lang="ro-RO" altLang="en-US" sz="32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ști – </a:t>
            </a:r>
            <a:r>
              <a:rPr lang="ro-RO" altLang="en-US" sz="3200" b="1">
                <a:solidFill>
                  <a:srgbClr val="FBDC21"/>
                </a:solidFill>
                <a:latin typeface="Open Sans" panose="020B0606030504020204" pitchFamily="34" charset="0"/>
                <a:ea typeface="Open Sans" panose="020B0606030504020204" pitchFamily="34" charset="0"/>
                <a:cs typeface="Open Sans" panose="020B0606030504020204" pitchFamily="34" charset="0"/>
              </a:rPr>
              <a:t>comparație zone (Luni-Vineri)</a:t>
            </a:r>
            <a:endParaRPr kumimoji="0" lang="ro-RO" altLang="en-US" sz="3200" b="1" i="0" u="none" strike="noStrike" kern="1200" cap="none" spc="0" normalizeH="0" baseline="0" noProof="0" dirty="0">
              <a:ln>
                <a:noFill/>
              </a:ln>
              <a:solidFill>
                <a:srgbClr val="FBDC21"/>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pic>
        <p:nvPicPr>
          <p:cNvPr id="9" name="Picture 8" descr="A picture containing drawing&#10;&#10;Description automatically generated">
            <a:extLst>
              <a:ext uri="{FF2B5EF4-FFF2-40B4-BE49-F238E27FC236}">
                <a16:creationId xmlns:a16="http://schemas.microsoft.com/office/drawing/2014/main" id="{0A5947A9-09B6-4A7C-A4FA-C22C19A5F6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pic>
        <p:nvPicPr>
          <p:cNvPr id="3" name="Picture 2">
            <a:extLst>
              <a:ext uri="{FF2B5EF4-FFF2-40B4-BE49-F238E27FC236}">
                <a16:creationId xmlns:a16="http://schemas.microsoft.com/office/drawing/2014/main" id="{1EEA1036-8D66-451A-95A0-49A32D0F4BE2}"/>
              </a:ext>
            </a:extLst>
          </p:cNvPr>
          <p:cNvPicPr>
            <a:picLocks noChangeAspect="1"/>
          </p:cNvPicPr>
          <p:nvPr/>
        </p:nvPicPr>
        <p:blipFill>
          <a:blip r:embed="rId4"/>
          <a:stretch>
            <a:fillRect/>
          </a:stretch>
        </p:blipFill>
        <p:spPr>
          <a:xfrm>
            <a:off x="18288" y="1899207"/>
            <a:ext cx="12155424" cy="3819144"/>
          </a:xfrm>
          <a:prstGeom prst="rect">
            <a:avLst/>
          </a:prstGeom>
        </p:spPr>
      </p:pic>
    </p:spTree>
    <p:extLst>
      <p:ext uri="{BB962C8B-B14F-4D97-AF65-F5344CB8AC3E}">
        <p14:creationId xmlns:p14="http://schemas.microsoft.com/office/powerpoint/2010/main" val="3804157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7" name="TextBox 6">
            <a:extLst>
              <a:ext uri="{FF2B5EF4-FFF2-40B4-BE49-F238E27FC236}">
                <a16:creationId xmlns:a16="http://schemas.microsoft.com/office/drawing/2014/main" id="{A649C594-39EF-4812-8560-B9E438A42EBC}"/>
              </a:ext>
            </a:extLst>
          </p:cNvPr>
          <p:cNvSpPr txBox="1"/>
          <p:nvPr/>
        </p:nvSpPr>
        <p:spPr>
          <a:xfrm>
            <a:off x="17526" y="829659"/>
            <a:ext cx="5361564" cy="461665"/>
          </a:xfrm>
          <a:prstGeom prst="rect">
            <a:avLst/>
          </a:prstGeom>
          <a:noFill/>
        </p:spPr>
        <p:txBody>
          <a:bodyPr wrap="square" rtlCol="0">
            <a:spAutoFit/>
          </a:bodyPr>
          <a:lstStyle/>
          <a:p>
            <a:r>
              <a:rPr lang="ro-RO" sz="2400" b="1" dirty="0">
                <a:latin typeface="Open Sans" panose="020B0606030504020204" pitchFamily="34" charset="0"/>
                <a:ea typeface="Open Sans" panose="020B0606030504020204" pitchFamily="34" charset="0"/>
                <a:cs typeface="Open Sans" panose="020B0606030504020204" pitchFamily="34" charset="0"/>
              </a:rPr>
              <a:t>Zilele de weekend (S-D)</a:t>
            </a:r>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marL="0" marR="0" lvl="0" indent="0" algn="l" defTabSz="609585" rtl="0" eaLnBrk="1" fontAlgn="auto" latinLnBrk="0" hangingPunct="1">
              <a:lnSpc>
                <a:spcPct val="120000"/>
              </a:lnSpc>
              <a:spcBef>
                <a:spcPts val="0"/>
              </a:spcBef>
              <a:spcAft>
                <a:spcPts val="0"/>
              </a:spcAft>
              <a:buClrTx/>
              <a:buSzTx/>
              <a:buFontTx/>
              <a:buNone/>
              <a:tabLst/>
              <a:defRPr/>
            </a:pPr>
            <a:r>
              <a:rPr kumimoji="0" lang="ro-RO" altLang="en-US" sz="3200" b="1" i="0" u="none" strike="noStrike" kern="1200" cap="none" spc="0" normalizeH="0" baseline="0" noProof="0" dirty="0">
                <a:ln>
                  <a:noFill/>
                </a:ln>
                <a:solidFill>
                  <a:srgbClr val="FBDC21"/>
                </a:solidFill>
                <a:effectLst/>
                <a:uLnTx/>
                <a:uFillTx/>
                <a:latin typeface="Open Sans" panose="020B0606030504020204" pitchFamily="34" charset="0"/>
                <a:ea typeface="Open Sans" panose="020B0606030504020204" pitchFamily="34" charset="0"/>
                <a:cs typeface="Open Sans" panose="020B0606030504020204" pitchFamily="34" charset="0"/>
              </a:rPr>
              <a:t>Bucure</a:t>
            </a:r>
            <a:r>
              <a:rPr lang="ro-RO" altLang="en-US" sz="32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ști – </a:t>
            </a:r>
            <a:r>
              <a:rPr lang="ro-RO" altLang="en-US" sz="3200" b="1">
                <a:solidFill>
                  <a:srgbClr val="FBDC21"/>
                </a:solidFill>
                <a:latin typeface="Open Sans" panose="020B0606030504020204" pitchFamily="34" charset="0"/>
                <a:ea typeface="Open Sans" panose="020B0606030504020204" pitchFamily="34" charset="0"/>
                <a:cs typeface="Open Sans" panose="020B0606030504020204" pitchFamily="34" charset="0"/>
              </a:rPr>
              <a:t>comparație zone (Weekend)</a:t>
            </a:r>
            <a:endParaRPr kumimoji="0" lang="ro-RO" altLang="en-US" sz="3200" b="1" i="0" u="none" strike="noStrike" kern="1200" cap="none" spc="0" normalizeH="0" baseline="0" noProof="0" dirty="0">
              <a:ln>
                <a:noFill/>
              </a:ln>
              <a:solidFill>
                <a:srgbClr val="FBDC21"/>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pic>
        <p:nvPicPr>
          <p:cNvPr id="9" name="Picture 8" descr="A picture containing drawing&#10;&#10;Description automatically generated">
            <a:extLst>
              <a:ext uri="{FF2B5EF4-FFF2-40B4-BE49-F238E27FC236}">
                <a16:creationId xmlns:a16="http://schemas.microsoft.com/office/drawing/2014/main" id="{510D77A1-4465-4432-971A-0F83EB4D87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pic>
        <p:nvPicPr>
          <p:cNvPr id="4" name="Picture 3">
            <a:extLst>
              <a:ext uri="{FF2B5EF4-FFF2-40B4-BE49-F238E27FC236}">
                <a16:creationId xmlns:a16="http://schemas.microsoft.com/office/drawing/2014/main" id="{B6D50A8B-02CD-401A-80E0-8DF29DBF4C32}"/>
              </a:ext>
            </a:extLst>
          </p:cNvPr>
          <p:cNvPicPr>
            <a:picLocks noChangeAspect="1"/>
          </p:cNvPicPr>
          <p:nvPr/>
        </p:nvPicPr>
        <p:blipFill>
          <a:blip r:embed="rId4"/>
          <a:stretch>
            <a:fillRect/>
          </a:stretch>
        </p:blipFill>
        <p:spPr>
          <a:xfrm>
            <a:off x="18288" y="1790595"/>
            <a:ext cx="12155424" cy="3819144"/>
          </a:xfrm>
          <a:prstGeom prst="rect">
            <a:avLst/>
          </a:prstGeom>
        </p:spPr>
      </p:pic>
    </p:spTree>
    <p:extLst>
      <p:ext uri="{BB962C8B-B14F-4D97-AF65-F5344CB8AC3E}">
        <p14:creationId xmlns:p14="http://schemas.microsoft.com/office/powerpoint/2010/main" val="2767301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7" name="TextBox 6">
            <a:extLst>
              <a:ext uri="{FF2B5EF4-FFF2-40B4-BE49-F238E27FC236}">
                <a16:creationId xmlns:a16="http://schemas.microsoft.com/office/drawing/2014/main" id="{A649C594-39EF-4812-8560-B9E438A42EBC}"/>
              </a:ext>
            </a:extLst>
          </p:cNvPr>
          <p:cNvSpPr txBox="1"/>
          <p:nvPr/>
        </p:nvSpPr>
        <p:spPr>
          <a:xfrm>
            <a:off x="17526" y="829659"/>
            <a:ext cx="5361564" cy="461665"/>
          </a:xfrm>
          <a:prstGeom prst="rect">
            <a:avLst/>
          </a:prstGeom>
          <a:noFill/>
        </p:spPr>
        <p:txBody>
          <a:bodyPr wrap="square" rtlCol="0">
            <a:spAutoFit/>
          </a:bodyPr>
          <a:lstStyle/>
          <a:p>
            <a:r>
              <a:rPr lang="ro-RO" sz="2400" b="1" dirty="0">
                <a:latin typeface="Open Sans" panose="020B0606030504020204" pitchFamily="34" charset="0"/>
                <a:ea typeface="Open Sans" panose="020B0606030504020204" pitchFamily="34" charset="0"/>
                <a:cs typeface="Open Sans" panose="020B0606030504020204" pitchFamily="34" charset="0"/>
              </a:rPr>
              <a:t>Zilele de muncă (L-V)</a:t>
            </a:r>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marL="0" marR="0" lvl="0" indent="0" algn="l" defTabSz="609585" rtl="0" eaLnBrk="1" fontAlgn="auto" latinLnBrk="0" hangingPunct="1">
              <a:lnSpc>
                <a:spcPct val="120000"/>
              </a:lnSpc>
              <a:spcBef>
                <a:spcPts val="0"/>
              </a:spcBef>
              <a:spcAft>
                <a:spcPts val="0"/>
              </a:spcAft>
              <a:buClrTx/>
              <a:buSzTx/>
              <a:buFontTx/>
              <a:buNone/>
              <a:tabLst/>
              <a:defRPr/>
            </a:pPr>
            <a:r>
              <a:rPr kumimoji="0" lang="ro-RO" altLang="en-US" sz="3200" b="1" i="0" u="none" strike="noStrike" kern="1200" cap="none" spc="0" normalizeH="0" baseline="0" noProof="0" dirty="0">
                <a:ln>
                  <a:noFill/>
                </a:ln>
                <a:solidFill>
                  <a:srgbClr val="FBDC21"/>
                </a:solidFill>
                <a:effectLst/>
                <a:uLnTx/>
                <a:uFillTx/>
                <a:latin typeface="Open Sans" panose="020B0606030504020204" pitchFamily="34" charset="0"/>
                <a:ea typeface="Open Sans" panose="020B0606030504020204" pitchFamily="34" charset="0"/>
                <a:cs typeface="Open Sans" panose="020B0606030504020204" pitchFamily="34" charset="0"/>
              </a:rPr>
              <a:t>Bucure</a:t>
            </a:r>
            <a:r>
              <a:rPr lang="ro-RO" altLang="en-US" sz="32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ști – comparație artere: top </a:t>
            </a:r>
            <a:r>
              <a:rPr lang="ro-RO" altLang="en-US" sz="3200" b="1">
                <a:solidFill>
                  <a:srgbClr val="FBDC21"/>
                </a:solidFill>
                <a:latin typeface="Open Sans" panose="020B0606030504020204" pitchFamily="34" charset="0"/>
                <a:ea typeface="Open Sans" panose="020B0606030504020204" pitchFamily="34" charset="0"/>
                <a:cs typeface="Open Sans" panose="020B0606030504020204" pitchFamily="34" charset="0"/>
              </a:rPr>
              <a:t>5 creșteri în trafic (L-V)</a:t>
            </a:r>
            <a:endParaRPr kumimoji="0" lang="ro-RO" altLang="en-US" sz="3200" b="1" i="0" u="none" strike="noStrike" kern="1200" cap="none" spc="0" normalizeH="0" baseline="0" noProof="0" dirty="0">
              <a:ln>
                <a:noFill/>
              </a:ln>
              <a:solidFill>
                <a:srgbClr val="FBDC21"/>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pic>
        <p:nvPicPr>
          <p:cNvPr id="9" name="Picture 8" descr="A picture containing drawing&#10;&#10;Description automatically generated">
            <a:extLst>
              <a:ext uri="{FF2B5EF4-FFF2-40B4-BE49-F238E27FC236}">
                <a16:creationId xmlns:a16="http://schemas.microsoft.com/office/drawing/2014/main" id="{1AFD1F7B-7D17-45C7-9571-473D773319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pic>
        <p:nvPicPr>
          <p:cNvPr id="8" name="Picture 7">
            <a:extLst>
              <a:ext uri="{FF2B5EF4-FFF2-40B4-BE49-F238E27FC236}">
                <a16:creationId xmlns:a16="http://schemas.microsoft.com/office/drawing/2014/main" id="{76FFE573-348F-450C-B356-7A3CF484706F}"/>
              </a:ext>
            </a:extLst>
          </p:cNvPr>
          <p:cNvPicPr>
            <a:picLocks noChangeAspect="1"/>
          </p:cNvPicPr>
          <p:nvPr/>
        </p:nvPicPr>
        <p:blipFill>
          <a:blip r:embed="rId4"/>
          <a:stretch>
            <a:fillRect/>
          </a:stretch>
        </p:blipFill>
        <p:spPr>
          <a:xfrm>
            <a:off x="36576" y="1890973"/>
            <a:ext cx="12155424" cy="3819144"/>
          </a:xfrm>
          <a:prstGeom prst="rect">
            <a:avLst/>
          </a:prstGeom>
        </p:spPr>
      </p:pic>
    </p:spTree>
    <p:extLst>
      <p:ext uri="{BB962C8B-B14F-4D97-AF65-F5344CB8AC3E}">
        <p14:creationId xmlns:p14="http://schemas.microsoft.com/office/powerpoint/2010/main" val="2492294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2D181D-7705-4EFB-9605-B44289256DAE}"/>
              </a:ext>
            </a:extLst>
          </p:cNvPr>
          <p:cNvSpPr txBox="1"/>
          <p:nvPr/>
        </p:nvSpPr>
        <p:spPr>
          <a:xfrm>
            <a:off x="5637749" y="2973376"/>
            <a:ext cx="914400" cy="369332"/>
          </a:xfrm>
          <a:prstGeom prst="rect">
            <a:avLst/>
          </a:prstGeom>
          <a:noFill/>
        </p:spPr>
        <p:txBody>
          <a:bodyPr wrap="square" rtlCol="0">
            <a:spAutoFit/>
          </a:bodyPr>
          <a:lstStyle/>
          <a:p>
            <a:endParaRPr lang="ro-RO" dirty="0"/>
          </a:p>
        </p:txBody>
      </p:sp>
      <p:sp>
        <p:nvSpPr>
          <p:cNvPr id="7" name="TextBox 6">
            <a:extLst>
              <a:ext uri="{FF2B5EF4-FFF2-40B4-BE49-F238E27FC236}">
                <a16:creationId xmlns:a16="http://schemas.microsoft.com/office/drawing/2014/main" id="{A649C594-39EF-4812-8560-B9E438A42EBC}"/>
              </a:ext>
            </a:extLst>
          </p:cNvPr>
          <p:cNvSpPr txBox="1"/>
          <p:nvPr/>
        </p:nvSpPr>
        <p:spPr>
          <a:xfrm>
            <a:off x="17526" y="829659"/>
            <a:ext cx="5361564" cy="461665"/>
          </a:xfrm>
          <a:prstGeom prst="rect">
            <a:avLst/>
          </a:prstGeom>
          <a:noFill/>
        </p:spPr>
        <p:txBody>
          <a:bodyPr wrap="square" rtlCol="0">
            <a:spAutoFit/>
          </a:bodyPr>
          <a:lstStyle/>
          <a:p>
            <a:r>
              <a:rPr lang="ro-RO" sz="2400" b="1" dirty="0">
                <a:latin typeface="Open Sans" panose="020B0606030504020204" pitchFamily="34" charset="0"/>
                <a:ea typeface="Open Sans" panose="020B0606030504020204" pitchFamily="34" charset="0"/>
                <a:cs typeface="Open Sans" panose="020B0606030504020204" pitchFamily="34" charset="0"/>
              </a:rPr>
              <a:t>Zilele de weekend (S-D)</a:t>
            </a:r>
          </a:p>
        </p:txBody>
      </p:sp>
      <p:sp>
        <p:nvSpPr>
          <p:cNvPr id="10" name="TextBox 2">
            <a:extLst>
              <a:ext uri="{FF2B5EF4-FFF2-40B4-BE49-F238E27FC236}">
                <a16:creationId xmlns:a16="http://schemas.microsoft.com/office/drawing/2014/main" id="{158124D5-893F-4BBB-8E5B-99D0824B8CD4}"/>
              </a:ext>
            </a:extLst>
          </p:cNvPr>
          <p:cNvSpPr txBox="1">
            <a:spLocks noChangeArrowheads="1"/>
          </p:cNvSpPr>
          <p:nvPr/>
        </p:nvSpPr>
        <p:spPr bwMode="auto">
          <a:xfrm>
            <a:off x="0" y="0"/>
            <a:ext cx="12192000" cy="649858"/>
          </a:xfrm>
          <a:prstGeom prst="rect">
            <a:avLst/>
          </a:prstGeom>
          <a:solidFill>
            <a:schemeClr val="tx1"/>
          </a:solidFill>
          <a:ln w="9525">
            <a:noFill/>
            <a:miter lim="800000"/>
            <a:headEnd/>
            <a:tailEnd/>
          </a:ln>
        </p:spPr>
        <p:txBody>
          <a:bodyPr>
            <a:spAutoFit/>
          </a:bodyPr>
          <a:lstStyle/>
          <a:p>
            <a:pPr marL="0" marR="0" lvl="0" indent="0" algn="l" defTabSz="609585" rtl="0" eaLnBrk="1" fontAlgn="auto" latinLnBrk="0" hangingPunct="1">
              <a:lnSpc>
                <a:spcPct val="120000"/>
              </a:lnSpc>
              <a:spcBef>
                <a:spcPts val="0"/>
              </a:spcBef>
              <a:spcAft>
                <a:spcPts val="0"/>
              </a:spcAft>
              <a:buClrTx/>
              <a:buSzTx/>
              <a:buFontTx/>
              <a:buNone/>
              <a:tabLst/>
              <a:defRPr/>
            </a:pPr>
            <a:r>
              <a:rPr kumimoji="0" lang="ro-RO" altLang="en-US" sz="3200" b="1" i="0" u="none" strike="noStrike" kern="1200" cap="none" spc="0" normalizeH="0" baseline="0" noProof="0" dirty="0">
                <a:ln>
                  <a:noFill/>
                </a:ln>
                <a:solidFill>
                  <a:srgbClr val="FBDC21"/>
                </a:solidFill>
                <a:effectLst/>
                <a:uLnTx/>
                <a:uFillTx/>
                <a:latin typeface="Open Sans" panose="020B0606030504020204" pitchFamily="34" charset="0"/>
                <a:ea typeface="Open Sans" panose="020B0606030504020204" pitchFamily="34" charset="0"/>
                <a:cs typeface="Open Sans" panose="020B0606030504020204" pitchFamily="34" charset="0"/>
              </a:rPr>
              <a:t>Bucure</a:t>
            </a:r>
            <a:r>
              <a:rPr lang="ro-RO" altLang="en-US" sz="3200" b="1" dirty="0">
                <a:solidFill>
                  <a:srgbClr val="FBDC21"/>
                </a:solidFill>
                <a:latin typeface="Open Sans" panose="020B0606030504020204" pitchFamily="34" charset="0"/>
                <a:ea typeface="Open Sans" panose="020B0606030504020204" pitchFamily="34" charset="0"/>
                <a:cs typeface="Open Sans" panose="020B0606030504020204" pitchFamily="34" charset="0"/>
              </a:rPr>
              <a:t>ști – comparație artere: top </a:t>
            </a:r>
            <a:r>
              <a:rPr lang="ro-RO" altLang="en-US" sz="3200" b="1">
                <a:solidFill>
                  <a:srgbClr val="FBDC21"/>
                </a:solidFill>
                <a:latin typeface="Open Sans" panose="020B0606030504020204" pitchFamily="34" charset="0"/>
                <a:ea typeface="Open Sans" panose="020B0606030504020204" pitchFamily="34" charset="0"/>
                <a:cs typeface="Open Sans" panose="020B0606030504020204" pitchFamily="34" charset="0"/>
              </a:rPr>
              <a:t>5 creșteri în trafic (S-D)</a:t>
            </a:r>
            <a:endParaRPr kumimoji="0" lang="ro-RO" altLang="en-US" sz="3200" b="1" i="0" u="none" strike="noStrike" kern="1200" cap="none" spc="0" normalizeH="0" baseline="0" noProof="0" dirty="0">
              <a:ln>
                <a:noFill/>
              </a:ln>
              <a:solidFill>
                <a:srgbClr val="FBDC21"/>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pic>
        <p:nvPicPr>
          <p:cNvPr id="5" name="Picture 4" descr="A close up of a logo&#10;&#10;Description automatically generated">
            <a:extLst>
              <a:ext uri="{FF2B5EF4-FFF2-40B4-BE49-F238E27FC236}">
                <a16:creationId xmlns:a16="http://schemas.microsoft.com/office/drawing/2014/main" id="{F865A11C-7636-41C6-A352-14AA4CB5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34" y="6318000"/>
            <a:ext cx="904866" cy="540000"/>
          </a:xfrm>
          <a:prstGeom prst="rect">
            <a:avLst/>
          </a:prstGeom>
        </p:spPr>
      </p:pic>
      <p:pic>
        <p:nvPicPr>
          <p:cNvPr id="9" name="Picture 8" descr="A picture containing drawing&#10;&#10;Description automatically generated">
            <a:extLst>
              <a:ext uri="{FF2B5EF4-FFF2-40B4-BE49-F238E27FC236}">
                <a16:creationId xmlns:a16="http://schemas.microsoft.com/office/drawing/2014/main" id="{BF2A763E-DEC7-443C-B27D-E4ECEC555F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26234"/>
            <a:ext cx="2232857" cy="540000"/>
          </a:xfrm>
          <a:prstGeom prst="rect">
            <a:avLst/>
          </a:prstGeom>
        </p:spPr>
      </p:pic>
      <p:pic>
        <p:nvPicPr>
          <p:cNvPr id="3" name="Picture 2">
            <a:extLst>
              <a:ext uri="{FF2B5EF4-FFF2-40B4-BE49-F238E27FC236}">
                <a16:creationId xmlns:a16="http://schemas.microsoft.com/office/drawing/2014/main" id="{2BDBCF27-BF0B-4520-8A76-5AD12640C33A}"/>
              </a:ext>
            </a:extLst>
          </p:cNvPr>
          <p:cNvPicPr>
            <a:picLocks noChangeAspect="1"/>
          </p:cNvPicPr>
          <p:nvPr/>
        </p:nvPicPr>
        <p:blipFill>
          <a:blip r:embed="rId4"/>
          <a:stretch>
            <a:fillRect/>
          </a:stretch>
        </p:blipFill>
        <p:spPr>
          <a:xfrm>
            <a:off x="18288" y="1888539"/>
            <a:ext cx="12155424" cy="3840480"/>
          </a:xfrm>
          <a:prstGeom prst="rect">
            <a:avLst/>
          </a:prstGeom>
        </p:spPr>
      </p:pic>
    </p:spTree>
    <p:extLst>
      <p:ext uri="{BB962C8B-B14F-4D97-AF65-F5344CB8AC3E}">
        <p14:creationId xmlns:p14="http://schemas.microsoft.com/office/powerpoint/2010/main" val="28508056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1053</TotalTime>
  <Words>1403</Words>
  <Application>Microsoft Office PowerPoint</Application>
  <PresentationFormat>Widescreen</PresentationFormat>
  <Paragraphs>172</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Cosmin Peleasa</dc:creator>
  <cp:lastModifiedBy>Cosmin Peleasa</cp:lastModifiedBy>
  <cp:revision>129</cp:revision>
  <dcterms:created xsi:type="dcterms:W3CDTF">2020-04-29T14:11:28Z</dcterms:created>
  <dcterms:modified xsi:type="dcterms:W3CDTF">2020-07-15T10:05:12Z</dcterms:modified>
</cp:coreProperties>
</file>