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4.xml" ContentType="application/vnd.openxmlformats-officedocument.presentationml.notesSlide+xml"/>
  <Override PartName="/ppt/charts/chart18.xml" ContentType="application/vnd.openxmlformats-officedocument.drawingml.chart+xml"/>
  <Override PartName="/ppt/notesSlides/notesSlide15.xml" ContentType="application/vnd.openxmlformats-officedocument.presentationml.notesSlide+xml"/>
  <Override PartName="/ppt/charts/chart19.xml" ContentType="application/vnd.openxmlformats-officedocument.drawingml.chart+xml"/>
  <Override PartName="/ppt/notesSlides/notesSlide16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charts/chart3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3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51"/>
  </p:notesMasterIdLst>
  <p:handoutMasterIdLst>
    <p:handoutMasterId r:id="rId52"/>
  </p:handoutMasterIdLst>
  <p:sldIdLst>
    <p:sldId id="1191" r:id="rId5"/>
    <p:sldId id="282" r:id="rId6"/>
    <p:sldId id="1407" r:id="rId7"/>
    <p:sldId id="323" r:id="rId8"/>
    <p:sldId id="324" r:id="rId9"/>
    <p:sldId id="325" r:id="rId10"/>
    <p:sldId id="315" r:id="rId11"/>
    <p:sldId id="326" r:id="rId12"/>
    <p:sldId id="327" r:id="rId13"/>
    <p:sldId id="328" r:id="rId14"/>
    <p:sldId id="329" r:id="rId15"/>
    <p:sldId id="1416" r:id="rId16"/>
    <p:sldId id="319" r:id="rId17"/>
    <p:sldId id="331" r:id="rId18"/>
    <p:sldId id="332" r:id="rId19"/>
    <p:sldId id="1409" r:id="rId20"/>
    <p:sldId id="334" r:id="rId21"/>
    <p:sldId id="335" r:id="rId22"/>
    <p:sldId id="336" r:id="rId23"/>
    <p:sldId id="337" r:id="rId24"/>
    <p:sldId id="1410" r:id="rId25"/>
    <p:sldId id="339" r:id="rId26"/>
    <p:sldId id="340" r:id="rId27"/>
    <p:sldId id="341" r:id="rId28"/>
    <p:sldId id="366" r:id="rId29"/>
    <p:sldId id="1411" r:id="rId30"/>
    <p:sldId id="344" r:id="rId31"/>
    <p:sldId id="345" r:id="rId32"/>
    <p:sldId id="346" r:id="rId33"/>
    <p:sldId id="1412" r:id="rId34"/>
    <p:sldId id="348" r:id="rId35"/>
    <p:sldId id="349" r:id="rId36"/>
    <p:sldId id="350" r:id="rId37"/>
    <p:sldId id="351" r:id="rId38"/>
    <p:sldId id="352" r:id="rId39"/>
    <p:sldId id="1417" r:id="rId40"/>
    <p:sldId id="1413" r:id="rId41"/>
    <p:sldId id="354" r:id="rId42"/>
    <p:sldId id="1414" r:id="rId43"/>
    <p:sldId id="356" r:id="rId44"/>
    <p:sldId id="1415" r:id="rId45"/>
    <p:sldId id="358" r:id="rId46"/>
    <p:sldId id="359" r:id="rId47"/>
    <p:sldId id="1392" r:id="rId48"/>
    <p:sldId id="365" r:id="rId49"/>
    <p:sldId id="364" r:id="rId50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043113-6968-440D-9628-C01F4C332261}">
          <p14:sldIdLst>
            <p14:sldId id="1191"/>
            <p14:sldId id="282"/>
            <p14:sldId id="1407"/>
            <p14:sldId id="323"/>
            <p14:sldId id="324"/>
            <p14:sldId id="325"/>
            <p14:sldId id="315"/>
            <p14:sldId id="326"/>
            <p14:sldId id="327"/>
            <p14:sldId id="328"/>
            <p14:sldId id="329"/>
            <p14:sldId id="1416"/>
            <p14:sldId id="319"/>
            <p14:sldId id="331"/>
            <p14:sldId id="332"/>
            <p14:sldId id="1409"/>
            <p14:sldId id="334"/>
            <p14:sldId id="335"/>
            <p14:sldId id="336"/>
            <p14:sldId id="337"/>
            <p14:sldId id="1410"/>
            <p14:sldId id="339"/>
            <p14:sldId id="340"/>
            <p14:sldId id="341"/>
            <p14:sldId id="366"/>
            <p14:sldId id="1411"/>
            <p14:sldId id="344"/>
            <p14:sldId id="345"/>
            <p14:sldId id="346"/>
            <p14:sldId id="1412"/>
            <p14:sldId id="348"/>
            <p14:sldId id="349"/>
            <p14:sldId id="350"/>
            <p14:sldId id="351"/>
            <p14:sldId id="352"/>
            <p14:sldId id="1417"/>
            <p14:sldId id="1413"/>
            <p14:sldId id="354"/>
            <p14:sldId id="1414"/>
            <p14:sldId id="356"/>
            <p14:sldId id="1415"/>
            <p14:sldId id="358"/>
            <p14:sldId id="359"/>
            <p14:sldId id="1392"/>
            <p14:sldId id="365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2AD6"/>
    <a:srgbClr val="202C8F"/>
    <a:srgbClr val="FDFBF6"/>
    <a:srgbClr val="AAC4E9"/>
    <a:srgbClr val="F5CDCE"/>
    <a:srgbClr val="DF8C8C"/>
    <a:srgbClr val="D4D593"/>
    <a:srgbClr val="E6F0FE"/>
    <a:srgbClr val="CDBE8A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 autoAdjust="0"/>
    <p:restoredTop sz="95362" autoAdjust="0"/>
  </p:normalViewPr>
  <p:slideViewPr>
    <p:cSldViewPr snapToGrid="0" snapToObjects="1">
      <p:cViewPr varScale="1">
        <p:scale>
          <a:sx n="104" d="100"/>
          <a:sy n="104" d="100"/>
        </p:scale>
        <p:origin x="704" y="208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5" d="100"/>
          <a:sy n="25" d="100"/>
        </p:scale>
        <p:origin x="34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374030578329271E-2"/>
          <c:y val="3.7003695587579842E-2"/>
          <c:w val="0.95125193884334147"/>
          <c:h val="0.733769592185410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D837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A8-4C95-88A5-C437A8B09BB2}"/>
              </c:ext>
            </c:extLst>
          </c:dPt>
          <c:dPt>
            <c:idx val="1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A8-4C95-88A5-C437A8B09BB2}"/>
              </c:ext>
            </c:extLst>
          </c:dPt>
          <c:dPt>
            <c:idx val="2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A8-4C95-88A5-C437A8B09BB2}"/>
              </c:ext>
            </c:extLst>
          </c:dPt>
          <c:dPt>
            <c:idx val="3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6A8-4C95-88A5-C437A8B09BB2}"/>
              </c:ext>
            </c:extLst>
          </c:dPt>
          <c:dPt>
            <c:idx val="4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6A8-4C95-88A5-C437A8B09B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Foarte bună</c:v>
                </c:pt>
                <c:pt idx="1">
                  <c:v>Bună</c:v>
                </c:pt>
                <c:pt idx="2">
                  <c:v>Nici bună, nici rea (spontan)</c:v>
                </c:pt>
                <c:pt idx="3">
                  <c:v>Proastă</c:v>
                </c:pt>
                <c:pt idx="4">
                  <c:v>Foarte proastă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0.23</c:v>
                </c:pt>
                <c:pt idx="1">
                  <c:v>0.56999999999999995</c:v>
                </c:pt>
                <c:pt idx="2">
                  <c:v>0.18</c:v>
                </c:pt>
                <c:pt idx="3">
                  <c:v>0.01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6A8-4C95-88A5-C437A8B09B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Foarte bună</c:v>
                </c:pt>
                <c:pt idx="1">
                  <c:v>Bună</c:v>
                </c:pt>
                <c:pt idx="2">
                  <c:v>Nici bună, nici rea (spontan)</c:v>
                </c:pt>
                <c:pt idx="3">
                  <c:v>Proastă</c:v>
                </c:pt>
                <c:pt idx="4">
                  <c:v>Foarte proastă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0.22</c:v>
                </c:pt>
                <c:pt idx="1">
                  <c:v>0.49</c:v>
                </c:pt>
                <c:pt idx="2">
                  <c:v>0.25</c:v>
                </c:pt>
                <c:pt idx="3">
                  <c:v>0.03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6A8-4C95-88A5-C437A8B09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00559984"/>
        <c:axId val="500564576"/>
      </c:barChart>
      <c:catAx>
        <c:axId val="50055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500564576"/>
        <c:crosses val="autoZero"/>
        <c:auto val="1"/>
        <c:lblAlgn val="ctr"/>
        <c:lblOffset val="100"/>
        <c:noMultiLvlLbl val="0"/>
      </c:catAx>
      <c:valAx>
        <c:axId val="500564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055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9911593977852249"/>
          <c:y val="0.3007075471698113"/>
          <c:w val="0.20447124754209622"/>
          <c:h val="0.113654638983806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+mn-lt"/>
        </a:defRPr>
      </a:pPr>
      <a:endParaRPr lang="en-R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Menționat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Șansă/ noroc</c:v>
                </c:pt>
                <c:pt idx="1">
                  <c:v>Relații/ cunoștințe/prieteni</c:v>
                </c:pt>
                <c:pt idx="2">
                  <c:v>Nivelul școlii absolvite</c:v>
                </c:pt>
                <c:pt idx="3">
                  <c:v>Experiența profesională</c:v>
                </c:pt>
                <c:pt idx="4">
                  <c:v>Pregătirea profesională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0.21</c:v>
                </c:pt>
                <c:pt idx="1">
                  <c:v>0.24</c:v>
                </c:pt>
                <c:pt idx="2">
                  <c:v>0.28999999999999998</c:v>
                </c:pt>
                <c:pt idx="3">
                  <c:v>0.51</c:v>
                </c:pt>
                <c:pt idx="4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27-42FA-B369-E63962D60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>
          <a:solidFill>
            <a:schemeClr val="accent6"/>
          </a:solidFill>
        </a:defRPr>
      </a:pPr>
      <a:endParaRPr lang="en-RO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Menționat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Activitățile desfășurate la locul de muncă să fie interesante</c:v>
                </c:pt>
                <c:pt idx="1">
                  <c:v>Atmosfera de la locul de muncă să fie plăcută</c:v>
                </c:pt>
                <c:pt idx="2">
                  <c:v>Programul de lucru să fie lejer/flexibil</c:v>
                </c:pt>
                <c:pt idx="3">
                  <c:v>Să ofere oportunități de avansare în carieră</c:v>
                </c:pt>
                <c:pt idx="4">
                  <c:v>Să fie în domeniul studiilor absolvite</c:v>
                </c:pt>
                <c:pt idx="5">
                  <c:v>Să fie un loc de muncă sigur</c:v>
                </c:pt>
                <c:pt idx="6">
                  <c:v>Să fie bine plătit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0.17</c:v>
                </c:pt>
                <c:pt idx="1">
                  <c:v>0.3</c:v>
                </c:pt>
                <c:pt idx="2">
                  <c:v>0.37</c:v>
                </c:pt>
                <c:pt idx="3">
                  <c:v>0.44</c:v>
                </c:pt>
                <c:pt idx="4">
                  <c:v>0.46</c:v>
                </c:pt>
                <c:pt idx="5">
                  <c:v>0.49</c:v>
                </c:pt>
                <c:pt idx="6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30-418D-8066-EE086A2664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accent6"/>
                </a:solidFill>
              </a:defRPr>
            </a:pPr>
            <a:endParaRPr lang="en-RO"/>
          </a:p>
        </c:tx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en-RO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9898700412218"/>
          <c:y val="0.19423552017567938"/>
          <c:w val="0.54246683658855588"/>
          <c:h val="0.7453746911885808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Menționat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accent6"/>
                    </a:solidFill>
                  </a:defRPr>
                </a:pPr>
                <a:endParaRPr lang="en-R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Prin încălcarea legii</c:v>
                </c:pt>
                <c:pt idx="1">
                  <c:v>Prin talent, calităţi înnăscute </c:v>
                </c:pt>
                <c:pt idx="2">
                  <c:v>Prin învăţare continuă</c:v>
                </c:pt>
                <c:pt idx="3">
                  <c:v>Prin cinste şi corectitudine</c:v>
                </c:pt>
                <c:pt idx="4">
                  <c:v>Prin relaţii şi sprijin din partea unor oameni cu influență</c:v>
                </c:pt>
                <c:pt idx="5">
                  <c:v>Printr-o bună pregătire profesională</c:v>
                </c:pt>
                <c:pt idx="6">
                  <c:v>Prin muncă şi efort personal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7.0000000000000007E-2</c:v>
                </c:pt>
                <c:pt idx="1">
                  <c:v>0.31</c:v>
                </c:pt>
                <c:pt idx="2">
                  <c:v>0.37</c:v>
                </c:pt>
                <c:pt idx="3">
                  <c:v>0.4</c:v>
                </c:pt>
                <c:pt idx="4">
                  <c:v>0.48</c:v>
                </c:pt>
                <c:pt idx="5">
                  <c:v>0.6</c:v>
                </c:pt>
                <c:pt idx="6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80-4FB9-9277-9B4E32AB60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600">
                <a:solidFill>
                  <a:schemeClr val="accent6"/>
                </a:solidFill>
              </a:defRPr>
            </a:pPr>
            <a:endParaRPr lang="en-RO"/>
          </a:p>
        </c:tx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CD4"/>
            </a:solidFill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23-4C09-A084-224C05DFD7B9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23-4C09-A084-224C05DFD7B9}"/>
              </c:ext>
            </c:extLst>
          </c:dPt>
          <c:dPt>
            <c:idx val="2"/>
            <c:bubble3D val="0"/>
            <c:spPr>
              <a:solidFill>
                <a:srgbClr val="7E8B9E"/>
              </a:solidFill>
            </c:spPr>
            <c:extLst>
              <c:ext xmlns:c16="http://schemas.microsoft.com/office/drawing/2014/chart" uri="{C3380CC4-5D6E-409C-BE32-E72D297353CC}">
                <c16:uniqueId val="{00000005-4623-4C09-A084-224C05DFD7B9}"/>
              </c:ext>
            </c:extLst>
          </c:dPt>
          <c:dLbls>
            <c:dLbl>
              <c:idx val="0"/>
              <c:layout>
                <c:manualLayout>
                  <c:x val="-6.6746127843609311E-3"/>
                  <c:y val="3.3511999140039238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Light" panose="00000400000000000000" pitchFamily="2" charset="0"/>
                      </a:defRPr>
                    </a:pPr>
                    <a:fld id="{8C5CFF0F-5425-472A-950A-AC7585CB65AE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Light" panose="00000400000000000000" pitchFamily="2" charset="0"/>
                      </a:rPr>
                      <a:pPr>
                        <a:defRPr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Light" panose="00000400000000000000" pitchFamily="2" charset="0"/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Light" panose="00000400000000000000" pitchFamily="2" charset="0"/>
                      </a:rPr>
                      <a:t>, </a:t>
                    </a:r>
                  </a:p>
                  <a:p>
                    <a:pPr>
                      <a:defRPr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Light" panose="00000400000000000000" pitchFamily="2" charset="0"/>
                      </a:defRPr>
                    </a:pPr>
                    <a:fld id="{DB57AA48-41FF-4E92-93B0-8585D5E4A973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Light" panose="00000400000000000000" pitchFamily="2" charset="0"/>
                      </a:rPr>
                      <a:pPr>
                        <a:defRPr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Light" panose="00000400000000000000" pitchFamily="2" charset="0"/>
                        </a:defRPr>
                      </a:pPr>
                      <a:t>[VALUE]</a:t>
                    </a:fld>
                    <a:endParaRPr lang="en-RO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59748011013119"/>
                      <c:h val="0.187366551013661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623-4C09-A084-224C05DFD7B9}"/>
                </c:ext>
              </c:extLst>
            </c:dLbl>
            <c:dLbl>
              <c:idx val="1"/>
              <c:layout>
                <c:manualLayout>
                  <c:x val="-6.945738868068195E-2"/>
                  <c:y val="-1.1131184346883324E-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Light" panose="00000400000000000000" pitchFamily="2" charset="0"/>
                      </a:defRPr>
                    </a:pPr>
                    <a:fld id="{A28F9A43-45BB-41CE-93DD-142085416C1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Light" panose="00000400000000000000" pitchFamily="2" charset="0"/>
                      </a:rPr>
                      <a:pPr>
                        <a:defRPr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Light" panose="00000400000000000000" pitchFamily="2" charset="0"/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Light" panose="00000400000000000000" pitchFamily="2" charset="0"/>
                      </a:rPr>
                      <a:t>, </a:t>
                    </a:r>
                  </a:p>
                  <a:p>
                    <a:pPr>
                      <a:defRPr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Light" panose="00000400000000000000" pitchFamily="2" charset="0"/>
                      </a:defRPr>
                    </a:pPr>
                    <a:fld id="{69BB599F-8167-486C-A197-5A24B53E6BD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Light" panose="00000400000000000000" pitchFamily="2" charset="0"/>
                      </a:rPr>
                      <a:pPr>
                        <a:defRPr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Light" panose="00000400000000000000" pitchFamily="2" charset="0"/>
                        </a:defRPr>
                      </a:pPr>
                      <a:t>[VALUE]</a:t>
                    </a:fld>
                    <a:endParaRPr lang="en-RO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83111635044654"/>
                      <c:h val="0.206111688077499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623-4C09-A084-224C05DFD7B9}"/>
                </c:ext>
              </c:extLst>
            </c:dLbl>
            <c:dLbl>
              <c:idx val="2"/>
              <c:layout>
                <c:manualLayout>
                  <c:x val="-9.621157857207792E-5"/>
                  <c:y val="5.0537803171718633E-3"/>
                </c:manualLayout>
              </c:layout>
              <c:tx>
                <c:rich>
                  <a:bodyPr/>
                  <a:lstStyle/>
                  <a:p>
                    <a:fld id="{EF6ED608-9820-4C0E-8A47-58DBBD8B130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fld id="{9A9AAE3A-0A03-44D6-A676-D4940D89596A}" type="VALUE">
                      <a:rPr lang="en-US" baseline="0" smtClean="0"/>
                      <a:pPr/>
                      <a:t>[VALUE]</a:t>
                    </a:fld>
                    <a:endParaRPr lang="en-R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623-4C09-A084-224C05DFD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Light" panose="00000400000000000000" pitchFamily="2" charset="0"/>
                  </a:defRPr>
                </a:pPr>
                <a:endParaRPr lang="en-R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Da</c:v>
                </c:pt>
                <c:pt idx="1">
                  <c:v>Nu</c:v>
                </c:pt>
                <c:pt idx="2">
                  <c:v>NS/NR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0.31</c:v>
                </c:pt>
                <c:pt idx="1">
                  <c:v>0.45</c:v>
                </c:pt>
                <c:pt idx="2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23-4C09-A084-224C05DFD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O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592014868978233"/>
          <c:y val="0.17090979991067562"/>
          <c:w val="0.46407985131021773"/>
          <c:h val="0.78196551431011752"/>
        </c:manualLayout>
      </c:layout>
      <c:barChart>
        <c:barDir val="bar"/>
        <c:grouping val="percent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În foarte mare măsură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5DD-4AFA-A84E-903CD8D5110F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5DD-4AFA-A84E-903CD8D5110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Autorităţile locale (Primărie, Consiliul Local)?</c:v>
                </c:pt>
                <c:pt idx="1">
                  <c:v>Autorităţile centrale (Guvern, Parlament, Preşedinţie)?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0.11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DD-4AFA-A84E-903CD8D511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În mare măsură</c:v>
                </c:pt>
              </c:strCache>
            </c:strRef>
          </c:tx>
          <c:spPr>
            <a:solidFill>
              <a:srgbClr val="00BCD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Autorităţile locale (Primărie, Consiliul Local)?</c:v>
                </c:pt>
                <c:pt idx="1">
                  <c:v>Autorităţile centrale (Guvern, Parlament, Preşedinţie)?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0.22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DD-4AFA-A84E-903CD8D5110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Într-o oarecare măsură</c:v>
                </c:pt>
              </c:strCache>
            </c:strRef>
          </c:tx>
          <c:spPr>
            <a:solidFill>
              <a:srgbClr val="FFBD7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Autorităţile locale (Primărie, Consiliul Local)?</c:v>
                </c:pt>
                <c:pt idx="1">
                  <c:v>Autorităţile centrale (Guvern, Parlament, Preşedinţie)?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0.38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DD-4AFA-A84E-903CD8D5110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În mică măsură</c:v>
                </c:pt>
              </c:strCache>
            </c:strRef>
          </c:tx>
          <c:spPr>
            <a:solidFill>
              <a:srgbClr val="FD837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Autorităţile locale (Primărie, Consiliul Local)?</c:v>
                </c:pt>
                <c:pt idx="1">
                  <c:v>Autorităţile centrale (Guvern, Parlament, Preşedinţie)?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0.16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5DD-4AFA-A84E-903CD8D5110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Deloc</c:v>
                </c:pt>
              </c:strCache>
            </c:strRef>
          </c:tx>
          <c:spPr>
            <a:solidFill>
              <a:srgbClr val="7E8B9E">
                <a:alpha val="70000"/>
              </a:srgb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Autorităţile locale (Primărie, Consiliul Local)?</c:v>
                </c:pt>
                <c:pt idx="1">
                  <c:v>Autorităţile centrale (Guvern, Parlament, Preşedinţie)?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0.1</c:v>
                </c:pt>
                <c:pt idx="1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DD-4AFA-A84E-903CD8D5110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rgbClr val="7E8B9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Autorităţile locale (Primărie, Consiliul Local)?</c:v>
                </c:pt>
                <c:pt idx="1">
                  <c:v>Autorităţile centrale (Guvern, Parlament, Preşedinţie)?</c:v>
                </c:pt>
              </c:strCache>
            </c:strRef>
          </c:cat>
          <c:val>
            <c:numRef>
              <c:f>Sheet1!$G$2:$G$3</c:f>
              <c:numCache>
                <c:formatCode>0%</c:formatCode>
                <c:ptCount val="2"/>
                <c:pt idx="0">
                  <c:v>0.03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5DD-4AFA-A84E-903CD8D51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accent6"/>
                </a:solidFill>
              </a:defRPr>
            </a:pPr>
            <a:endParaRPr lang="en-RO"/>
          </a:p>
        </c:tx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"/>
          <c:y val="1.1660452098230471E-3"/>
          <c:w val="0.97208552896458189"/>
          <c:h val="0.158320053864494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solidFill>
            <a:schemeClr val="accent6"/>
          </a:solidFill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În foarte mare măsură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04F-430A-BC49-8FD64C49831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04F-430A-BC49-8FD64C498314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Pentru Uniunea Europeană?</c:v>
                </c:pt>
                <c:pt idx="1">
                  <c:v>Pentru întreaga ţară?</c:v>
                </c:pt>
                <c:pt idx="2">
                  <c:v>Pentru localitatea dvs.?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0.04</c:v>
                </c:pt>
                <c:pt idx="1">
                  <c:v>0.05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4F-430A-BC49-8FD64C4983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În mare măsură</c:v>
                </c:pt>
              </c:strCache>
            </c:strRef>
          </c:tx>
          <c:spPr>
            <a:solidFill>
              <a:srgbClr val="00BCD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Pentru Uniunea Europeană?</c:v>
                </c:pt>
                <c:pt idx="1">
                  <c:v>Pentru întreaga ţară?</c:v>
                </c:pt>
                <c:pt idx="2">
                  <c:v>Pentru localitatea dvs.?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0.08</c:v>
                </c:pt>
                <c:pt idx="1">
                  <c:v>0.09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4F-430A-BC49-8FD64C4983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Într-o oarecare măsură</c:v>
                </c:pt>
              </c:strCache>
            </c:strRef>
          </c:tx>
          <c:spPr>
            <a:solidFill>
              <a:srgbClr val="FFBD7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Pentru Uniunea Europeană?</c:v>
                </c:pt>
                <c:pt idx="1">
                  <c:v>Pentru întreaga ţară?</c:v>
                </c:pt>
                <c:pt idx="2">
                  <c:v>Pentru localitatea dvs.?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0.16</c:v>
                </c:pt>
                <c:pt idx="1">
                  <c:v>0.22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4F-430A-BC49-8FD64C49831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În mică măsură</c:v>
                </c:pt>
              </c:strCache>
            </c:strRef>
          </c:tx>
          <c:spPr>
            <a:solidFill>
              <a:srgbClr val="FD837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Pentru Uniunea Europeană?</c:v>
                </c:pt>
                <c:pt idx="1">
                  <c:v>Pentru întreaga ţară?</c:v>
                </c:pt>
                <c:pt idx="2">
                  <c:v>Pentru localitatea dvs.?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0.27</c:v>
                </c:pt>
                <c:pt idx="1">
                  <c:v>0.33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4F-430A-BC49-8FD64C49831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Deloc</c:v>
                </c:pt>
              </c:strCache>
            </c:strRef>
          </c:tx>
          <c:spPr>
            <a:solidFill>
              <a:srgbClr val="7E8B9E">
                <a:alpha val="70000"/>
              </a:srgb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Pentru Uniunea Europeană?</c:v>
                </c:pt>
                <c:pt idx="1">
                  <c:v>Pentru întreaga ţară?</c:v>
                </c:pt>
                <c:pt idx="2">
                  <c:v>Pentru localitatea dvs.?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0.4</c:v>
                </c:pt>
                <c:pt idx="1">
                  <c:v>0.27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4F-430A-BC49-8FD64C49831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rgbClr val="7E8B9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Pentru Uniunea Europeană?</c:v>
                </c:pt>
                <c:pt idx="1">
                  <c:v>Pentru întreaga ţară?</c:v>
                </c:pt>
                <c:pt idx="2">
                  <c:v>Pentru localitatea dvs.?</c:v>
                </c:pt>
              </c:strCache>
            </c:strRef>
          </c:cat>
          <c:val>
            <c:numRef>
              <c:f>Sheet1!$G$2:$G$4</c:f>
              <c:numCache>
                <c:formatCode>0%</c:formatCode>
                <c:ptCount val="3"/>
                <c:pt idx="0">
                  <c:v>0.05</c:v>
                </c:pt>
                <c:pt idx="1">
                  <c:v>0.04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4F-430A-BC49-8FD64C4983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2.8806819455522482E-2"/>
          <c:y val="1.5337006566533324E-2"/>
          <c:w val="0.949542301816237"/>
          <c:h val="0.2423191054963035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solidFill>
            <a:schemeClr val="accent6"/>
          </a:solidFill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564955307585392"/>
          <c:y val="2.2809742258076315E-2"/>
          <c:w val="0.28608084476114876"/>
          <c:h val="0.95438051548384739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Organizaţie profesională sau patronală sau sindicat</c:v>
                </c:pt>
                <c:pt idx="1">
                  <c:v>Grup informal de tineri</c:v>
                </c:pt>
                <c:pt idx="2">
                  <c:v>Organizație civică (pentru democrație, drepturile omului etc.)</c:v>
                </c:pt>
                <c:pt idx="3">
                  <c:v>Organizaţie politică de tineret</c:v>
                </c:pt>
                <c:pt idx="4">
                  <c:v>Organizaţie umanitară</c:v>
                </c:pt>
                <c:pt idx="5">
                  <c:v>Organizaţie ecologică</c:v>
                </c:pt>
                <c:pt idx="6">
                  <c:v>Organizație de sau pentru tineret apolitică</c:v>
                </c:pt>
                <c:pt idx="7">
                  <c:v>Organizaţie cultural-artistică</c:v>
                </c:pt>
                <c:pt idx="8">
                  <c:v>Asociaţie/club sportiv</c:v>
                </c:pt>
                <c:pt idx="9">
                  <c:v>Asociație de elevi/studenţi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0.03</c:v>
                </c:pt>
                <c:pt idx="1">
                  <c:v>0.03</c:v>
                </c:pt>
                <c:pt idx="2">
                  <c:v>0.05</c:v>
                </c:pt>
                <c:pt idx="3">
                  <c:v>7.0000000000000007E-2</c:v>
                </c:pt>
                <c:pt idx="4">
                  <c:v>0.08</c:v>
                </c:pt>
                <c:pt idx="5">
                  <c:v>0.09</c:v>
                </c:pt>
                <c:pt idx="6">
                  <c:v>0.11</c:v>
                </c:pt>
                <c:pt idx="7">
                  <c:v>0.12</c:v>
                </c:pt>
                <c:pt idx="8">
                  <c:v>0.17</c:v>
                </c:pt>
                <c:pt idx="9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4-41F1-BF18-425000EAB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RO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777922759655046"/>
          <c:y val="7.3627844712182061E-2"/>
          <c:w val="0.34841124859392575"/>
          <c:h val="0.85274431057563582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Organizaţie profesională sau patronală sau sindicat</c:v>
                </c:pt>
                <c:pt idx="1">
                  <c:v>Organizație de sau pentru tineret apolitică</c:v>
                </c:pt>
                <c:pt idx="2">
                  <c:v>Organizație civică (pentru democrație, drepturile omului etc.)</c:v>
                </c:pt>
                <c:pt idx="3">
                  <c:v>Grup informal de tineri</c:v>
                </c:pt>
                <c:pt idx="4">
                  <c:v>Organizaţie ecologică</c:v>
                </c:pt>
                <c:pt idx="5">
                  <c:v>Organizaţie cultural-artistică</c:v>
                </c:pt>
                <c:pt idx="6">
                  <c:v>Organizaţie politică de tineret</c:v>
                </c:pt>
                <c:pt idx="7">
                  <c:v>Asociație de elevi/studenţi</c:v>
                </c:pt>
                <c:pt idx="8">
                  <c:v>Asociaţie/club sportiv</c:v>
                </c:pt>
                <c:pt idx="9">
                  <c:v>Organizaţie umanitară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</c:v>
                </c:pt>
                <c:pt idx="1">
                  <c:v>0.03</c:v>
                </c:pt>
                <c:pt idx="2">
                  <c:v>0.05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0.13</c:v>
                </c:pt>
                <c:pt idx="7">
                  <c:v>0.15</c:v>
                </c:pt>
                <c:pt idx="8">
                  <c:v>0.18</c:v>
                </c:pt>
                <c:pt idx="9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8D-43CC-AA4C-D0AAA28612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RO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D62AD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Condiţii pentru practicarea agriculturii</c:v>
                </c:pt>
                <c:pt idx="1">
                  <c:v>Facilităţi de transport</c:v>
                </c:pt>
                <c:pt idx="2">
                  <c:v>Facilităţi pentru turism (excursii, tabere etc.)</c:v>
                </c:pt>
                <c:pt idx="3">
                  <c:v>Facilităţi pentru petrecerea timpului liber</c:v>
                </c:pt>
                <c:pt idx="4">
                  <c:v>Condiţii pentru întemeierea unei familii  </c:v>
                </c:pt>
                <c:pt idx="5">
                  <c:v>Iniţierea de afaceri</c:v>
                </c:pt>
                <c:pt idx="6">
                  <c:v>Condiții de trai</c:v>
                </c:pt>
                <c:pt idx="7">
                  <c:v>Acces la educaţie</c:v>
                </c:pt>
                <c:pt idx="8">
                  <c:v>Locuințe pentru tineri</c:v>
                </c:pt>
                <c:pt idx="9">
                  <c:v>Acces pe piaţa muncii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9.9999999999999992E-2</c:v>
                </c:pt>
                <c:pt idx="1">
                  <c:v>9.9999999999999992E-2</c:v>
                </c:pt>
                <c:pt idx="2">
                  <c:v>9.9999999999999992E-2</c:v>
                </c:pt>
                <c:pt idx="3">
                  <c:v>0.12000000000000001</c:v>
                </c:pt>
                <c:pt idx="4">
                  <c:v>0.22</c:v>
                </c:pt>
                <c:pt idx="5">
                  <c:v>0.3</c:v>
                </c:pt>
                <c:pt idx="6">
                  <c:v>0.33</c:v>
                </c:pt>
                <c:pt idx="7">
                  <c:v>0.52</c:v>
                </c:pt>
                <c:pt idx="8">
                  <c:v>0.53</c:v>
                </c:pt>
                <c:pt idx="9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AC-421A-B1D8-61944759B7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accent6"/>
          </a:solidFill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D62AD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Activități voluntariat</c:v>
                </c:pt>
                <c:pt idx="1">
                  <c:v>Turism (excursii, tabere etc.)</c:v>
                </c:pt>
                <c:pt idx="2">
                  <c:v>Mentorat</c:v>
                </c:pt>
                <c:pt idx="3">
                  <c:v>Activități de timp liber de calitate (sportive, culturale, artistice etc)</c:v>
                </c:pt>
                <c:pt idx="4">
                  <c:v>Dezvoltare personală și coaching</c:v>
                </c:pt>
                <c:pt idx="5">
                  <c:v>Consultanță diverse domenii de interes (ex. antreprenoriat)</c:v>
                </c:pt>
                <c:pt idx="6">
                  <c:v>Informare diverse domenii de interes</c:v>
                </c:pt>
                <c:pt idx="7">
                  <c:v>Sprijin material/ financiar pentru tineri dezavantajați/ vulnerabili</c:v>
                </c:pt>
                <c:pt idx="8">
                  <c:v>Cursuri formare competențe fundamentale</c:v>
                </c:pt>
                <c:pt idx="9">
                  <c:v>Cursuri calificare, perfecționare sau specializare</c:v>
                </c:pt>
                <c:pt idx="10">
                  <c:v>Orientare și consiliere în carieră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0.02</c:v>
                </c:pt>
                <c:pt idx="1">
                  <c:v>0.08</c:v>
                </c:pt>
                <c:pt idx="2">
                  <c:v>0.11000000000000001</c:v>
                </c:pt>
                <c:pt idx="3">
                  <c:v>0.14000000000000001</c:v>
                </c:pt>
                <c:pt idx="4">
                  <c:v>0.16</c:v>
                </c:pt>
                <c:pt idx="5">
                  <c:v>0.26</c:v>
                </c:pt>
                <c:pt idx="6">
                  <c:v>0.33</c:v>
                </c:pt>
                <c:pt idx="7">
                  <c:v>0.4</c:v>
                </c:pt>
                <c:pt idx="8">
                  <c:v>0.44999999999999996</c:v>
                </c:pt>
                <c:pt idx="9">
                  <c:v>0.5</c:v>
                </c:pt>
                <c:pt idx="10">
                  <c:v>0.54999999999999993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A8-4C28-819E-010D6D9E9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RO"/>
          </a:p>
        </c:tx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D837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0B-4614-A1F6-6CF9CDB88D14}"/>
              </c:ext>
            </c:extLst>
          </c:dPt>
          <c:dPt>
            <c:idx val="1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F0B-4614-A1F6-6CF9CDB88D14}"/>
              </c:ext>
            </c:extLst>
          </c:dPt>
          <c:dPt>
            <c:idx val="2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F0B-4614-A1F6-6CF9CDB88D14}"/>
              </c:ext>
            </c:extLst>
          </c:dPt>
          <c:dPt>
            <c:idx val="3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F0B-4614-A1F6-6CF9CDB88D14}"/>
              </c:ext>
            </c:extLst>
          </c:dPt>
          <c:dPt>
            <c:idx val="4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F0B-4614-A1F6-6CF9CDB88D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Mai bine</c:v>
                </c:pt>
                <c:pt idx="1">
                  <c:v>Aproximativ la fel</c:v>
                </c:pt>
                <c:pt idx="2">
                  <c:v>Mai prost</c:v>
                </c:pt>
                <c:pt idx="3">
                  <c:v>Nu pot aprecia</c:v>
                </c:pt>
                <c:pt idx="4">
                  <c:v>Nu răspund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0.54</c:v>
                </c:pt>
                <c:pt idx="1">
                  <c:v>0.28999999999999998</c:v>
                </c:pt>
                <c:pt idx="2">
                  <c:v>0.16</c:v>
                </c:pt>
                <c:pt idx="3">
                  <c:v>0.01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F0B-4614-A1F6-6CF9CDB88D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Mai bine</c:v>
                </c:pt>
                <c:pt idx="1">
                  <c:v>Aproximativ la fel</c:v>
                </c:pt>
                <c:pt idx="2">
                  <c:v>Mai prost</c:v>
                </c:pt>
                <c:pt idx="3">
                  <c:v>Nu pot aprecia</c:v>
                </c:pt>
                <c:pt idx="4">
                  <c:v>Nu răspund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0.45</c:v>
                </c:pt>
                <c:pt idx="1">
                  <c:v>0.34</c:v>
                </c:pt>
                <c:pt idx="2">
                  <c:v>0.09</c:v>
                </c:pt>
                <c:pt idx="3">
                  <c:v>0.1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F0B-4614-A1F6-6CF9CDB88D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00559984"/>
        <c:axId val="500564576"/>
      </c:barChart>
      <c:catAx>
        <c:axId val="50055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500564576"/>
        <c:crosses val="autoZero"/>
        <c:auto val="1"/>
        <c:lblAlgn val="ctr"/>
        <c:lblOffset val="100"/>
        <c:noMultiLvlLbl val="0"/>
      </c:catAx>
      <c:valAx>
        <c:axId val="500564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055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R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D62AD6"/>
            </a:solidFill>
          </c:spPr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73-4AD3-9DA4-4F7F9F9DDD32}"/>
              </c:ext>
            </c:extLst>
          </c:dPt>
          <c:dPt>
            <c:idx val="1"/>
            <c:bubble3D val="0"/>
            <c:explosion val="19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73-4AD3-9DA4-4F7F9F9DDD32}"/>
              </c:ext>
            </c:extLst>
          </c:dPt>
          <c:dPt>
            <c:idx val="2"/>
            <c:bubble3D val="0"/>
            <c:spPr>
              <a:solidFill>
                <a:schemeClr val="bg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6373-4AD3-9DA4-4F7F9F9DDD32}"/>
              </c:ext>
            </c:extLst>
          </c:dPt>
          <c:dLbls>
            <c:dLbl>
              <c:idx val="1"/>
              <c:layout>
                <c:manualLayout>
                  <c:x val="8.537405240546049E-2"/>
                  <c:y val="5.24367203726956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73-4AD3-9DA4-4F7F9F9DDD32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Da</c:v>
                </c:pt>
                <c:pt idx="1">
                  <c:v>Nu</c:v>
                </c:pt>
                <c:pt idx="2">
                  <c:v>NS/NR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0.78</c:v>
                </c:pt>
                <c:pt idx="1">
                  <c:v>0.06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373-4AD3-9DA4-4F7F9F9DDD3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accent6"/>
          </a:solidFill>
        </a:defRPr>
      </a:pPr>
      <a:endParaRPr lang="en-RO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47909581545162"/>
          <c:y val="0.19444949347439647"/>
          <c:w val="0.51552090418454843"/>
          <c:h val="0.76412704578374702"/>
        </c:manualLayout>
      </c:layout>
      <c:barChart>
        <c:barDir val="bar"/>
        <c:grouping val="percent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Zilnic</c:v>
                </c:pt>
              </c:strCache>
            </c:strRef>
          </c:tx>
          <c:spPr>
            <a:solidFill>
              <a:srgbClr val="FD8374"/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0EE-468F-BC56-056E1574F9D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0EE-468F-BC56-056E1574F9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Alcool?</c:v>
                </c:pt>
                <c:pt idx="1">
                  <c:v>Alimente de tip fast-food?</c:v>
                </c:pt>
                <c:pt idx="2">
                  <c:v>Dulciuri concentrate (gen ciocolată, napolitane, prăjituri etc.)</c:v>
                </c:pt>
                <c:pt idx="3">
                  <c:v>Sucuri carbogazoase</c:v>
                </c:pt>
                <c:pt idx="4">
                  <c:v>Alimente naturale (fără conservanţi şi aditivi)?</c:v>
                </c:pt>
                <c:pt idx="5">
                  <c:v>Legume şi fructe crude?</c:v>
                </c:pt>
                <c:pt idx="6">
                  <c:v>Cafea?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0.02</c:v>
                </c:pt>
                <c:pt idx="1">
                  <c:v>7.0000000000000007E-2</c:v>
                </c:pt>
                <c:pt idx="2">
                  <c:v>0.26</c:v>
                </c:pt>
                <c:pt idx="3">
                  <c:v>0.26</c:v>
                </c:pt>
                <c:pt idx="4">
                  <c:v>0.36</c:v>
                </c:pt>
                <c:pt idx="5">
                  <c:v>0.48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EE-468F-BC56-056E1574F9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 2-3 ori pe săptămână</c:v>
                </c:pt>
              </c:strCache>
            </c:strRef>
          </c:tx>
          <c:spPr>
            <a:solidFill>
              <a:srgbClr val="FFBD7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Alcool?</c:v>
                </c:pt>
                <c:pt idx="1">
                  <c:v>Alimente de tip fast-food?</c:v>
                </c:pt>
                <c:pt idx="2">
                  <c:v>Dulciuri concentrate (gen ciocolată, napolitane, prăjituri etc.)</c:v>
                </c:pt>
                <c:pt idx="3">
                  <c:v>Sucuri carbogazoase</c:v>
                </c:pt>
                <c:pt idx="4">
                  <c:v>Alimente naturale (fără conservanţi şi aditivi)?</c:v>
                </c:pt>
                <c:pt idx="5">
                  <c:v>Legume şi fructe crude?</c:v>
                </c:pt>
                <c:pt idx="6">
                  <c:v>Cafea?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7.0000000000000007E-2</c:v>
                </c:pt>
                <c:pt idx="1">
                  <c:v>0.26</c:v>
                </c:pt>
                <c:pt idx="2">
                  <c:v>0.46</c:v>
                </c:pt>
                <c:pt idx="3">
                  <c:v>0.32</c:v>
                </c:pt>
                <c:pt idx="4">
                  <c:v>0.41</c:v>
                </c:pt>
                <c:pt idx="5">
                  <c:v>0.44</c:v>
                </c:pt>
                <c:pt idx="6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EE-468F-BC56-056E1574F9D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 2-3 ori pe lună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Alcool?</c:v>
                </c:pt>
                <c:pt idx="1">
                  <c:v>Alimente de tip fast-food?</c:v>
                </c:pt>
                <c:pt idx="2">
                  <c:v>Dulciuri concentrate (gen ciocolată, napolitane, prăjituri etc.)</c:v>
                </c:pt>
                <c:pt idx="3">
                  <c:v>Sucuri carbogazoase</c:v>
                </c:pt>
                <c:pt idx="4">
                  <c:v>Alimente naturale (fără conservanţi şi aditivi)?</c:v>
                </c:pt>
                <c:pt idx="5">
                  <c:v>Legume şi fructe crude?</c:v>
                </c:pt>
                <c:pt idx="6">
                  <c:v>Cafea?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0.26</c:v>
                </c:pt>
                <c:pt idx="1">
                  <c:v>0.44</c:v>
                </c:pt>
                <c:pt idx="2">
                  <c:v>0.21</c:v>
                </c:pt>
                <c:pt idx="3">
                  <c:v>0.23</c:v>
                </c:pt>
                <c:pt idx="4">
                  <c:v>0.1</c:v>
                </c:pt>
                <c:pt idx="5">
                  <c:v>0.05</c:v>
                </c:pt>
                <c:pt idx="6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EE-468F-BC56-056E1574F9D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De 2-3 ori pe an</c:v>
                </c:pt>
              </c:strCache>
            </c:strRef>
          </c:tx>
          <c:spPr>
            <a:solidFill>
              <a:srgbClr val="00BCD4"/>
            </a:solidFill>
          </c:spPr>
          <c:invertIfNegative val="0"/>
          <c:dLbls>
            <c:dLbl>
              <c:idx val="5"/>
              <c:layout>
                <c:manualLayout>
                  <c:x val="5.247896476770789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0EE-468F-BC56-056E1574F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Alcool?</c:v>
                </c:pt>
                <c:pt idx="1">
                  <c:v>Alimente de tip fast-food?</c:v>
                </c:pt>
                <c:pt idx="2">
                  <c:v>Dulciuri concentrate (gen ciocolată, napolitane, prăjituri etc.)</c:v>
                </c:pt>
                <c:pt idx="3">
                  <c:v>Sucuri carbogazoase</c:v>
                </c:pt>
                <c:pt idx="4">
                  <c:v>Alimente naturale (fără conservanţi şi aditivi)?</c:v>
                </c:pt>
                <c:pt idx="5">
                  <c:v>Legume şi fructe crude?</c:v>
                </c:pt>
                <c:pt idx="6">
                  <c:v>Cafea?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0.28000000000000003</c:v>
                </c:pt>
                <c:pt idx="1">
                  <c:v>0.14000000000000001</c:v>
                </c:pt>
                <c:pt idx="2">
                  <c:v>0.05</c:v>
                </c:pt>
                <c:pt idx="3">
                  <c:v>7.0000000000000007E-2</c:v>
                </c:pt>
                <c:pt idx="4">
                  <c:v>0.02</c:v>
                </c:pt>
                <c:pt idx="5">
                  <c:v>0.02</c:v>
                </c:pt>
                <c:pt idx="6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0EE-468F-BC56-056E1574F9D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Deloc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Lbls>
            <c:dLbl>
              <c:idx val="2"/>
              <c:layout>
                <c:manualLayout>
                  <c:x val="2.6239482383854907E-3"/>
                  <c:y val="-1.9285755097105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EE-468F-BC56-056E1574F9D4}"/>
                </c:ext>
              </c:extLst>
            </c:dLbl>
            <c:dLbl>
              <c:idx val="4"/>
              <c:layout>
                <c:manualLayout>
                  <c:x val="0"/>
                  <c:y val="1.6875035709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0EE-468F-BC56-056E1574F9D4}"/>
                </c:ext>
              </c:extLst>
            </c:dLbl>
            <c:dLbl>
              <c:idx val="5"/>
              <c:layout>
                <c:manualLayout>
                  <c:x val="0"/>
                  <c:y val="-3.8571510194211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0EE-468F-BC56-056E1574F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Alcool?</c:v>
                </c:pt>
                <c:pt idx="1">
                  <c:v>Alimente de tip fast-food?</c:v>
                </c:pt>
                <c:pt idx="2">
                  <c:v>Dulciuri concentrate (gen ciocolată, napolitane, prăjituri etc.)</c:v>
                </c:pt>
                <c:pt idx="3">
                  <c:v>Sucuri carbogazoase</c:v>
                </c:pt>
                <c:pt idx="4">
                  <c:v>Alimente naturale (fără conservanţi şi aditivi)?</c:v>
                </c:pt>
                <c:pt idx="5">
                  <c:v>Legume şi fructe crude?</c:v>
                </c:pt>
                <c:pt idx="6">
                  <c:v>Cafea?</c:v>
                </c:pt>
              </c:strCache>
            </c:strRef>
          </c:cat>
          <c:val>
            <c:numRef>
              <c:f>Sheet1!$F$2:$F$8</c:f>
              <c:numCache>
                <c:formatCode>0%</c:formatCode>
                <c:ptCount val="7"/>
                <c:pt idx="0">
                  <c:v>0.36</c:v>
                </c:pt>
                <c:pt idx="1">
                  <c:v>0.08</c:v>
                </c:pt>
                <c:pt idx="2">
                  <c:v>0.02</c:v>
                </c:pt>
                <c:pt idx="3">
                  <c:v>0.12</c:v>
                </c:pt>
                <c:pt idx="4">
                  <c:v>0.06</c:v>
                </c:pt>
                <c:pt idx="5">
                  <c:v>0.01</c:v>
                </c:pt>
                <c:pt idx="6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EE-468F-BC56-056E1574F9D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rgbClr val="7E8B9E"/>
            </a:solidFill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0EE-468F-BC56-056E1574F9D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0EE-468F-BC56-056E1574F9D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0EE-468F-BC56-056E1574F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Alcool?</c:v>
                </c:pt>
                <c:pt idx="1">
                  <c:v>Alimente de tip fast-food?</c:v>
                </c:pt>
                <c:pt idx="2">
                  <c:v>Dulciuri concentrate (gen ciocolată, napolitane, prăjituri etc.)</c:v>
                </c:pt>
                <c:pt idx="3">
                  <c:v>Sucuri carbogazoase</c:v>
                </c:pt>
                <c:pt idx="4">
                  <c:v>Alimente naturale (fără conservanţi şi aditivi)?</c:v>
                </c:pt>
                <c:pt idx="5">
                  <c:v>Legume şi fructe crude?</c:v>
                </c:pt>
                <c:pt idx="6">
                  <c:v>Cafea?</c:v>
                </c:pt>
              </c:strCache>
            </c:strRef>
          </c:cat>
          <c:val>
            <c:numRef>
              <c:f>Sheet1!$G$2:$G$8</c:f>
              <c:numCache>
                <c:formatCode>0%</c:formatCode>
                <c:ptCount val="7"/>
                <c:pt idx="0">
                  <c:v>0.01</c:v>
                </c:pt>
                <c:pt idx="1">
                  <c:v>0.01</c:v>
                </c:pt>
                <c:pt idx="2">
                  <c:v>0</c:v>
                </c:pt>
                <c:pt idx="3">
                  <c:v>0</c:v>
                </c:pt>
                <c:pt idx="4">
                  <c:v>0.05</c:v>
                </c:pt>
                <c:pt idx="5">
                  <c:v>0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0EE-468F-BC56-056E1574F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2.8806819455522482E-2"/>
          <c:y val="1.5337006566533324E-2"/>
          <c:w val="0.949542301816237"/>
          <c:h val="0.13751681988883604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accent6"/>
          </a:solidFill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D837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6D-4B42-90C8-462124F6EC79}"/>
              </c:ext>
            </c:extLst>
          </c:dPt>
          <c:dPt>
            <c:idx val="1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6D-4B42-90C8-462124F6EC79}"/>
              </c:ext>
            </c:extLst>
          </c:dPt>
          <c:dPt>
            <c:idx val="2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6D-4B42-90C8-462124F6EC79}"/>
              </c:ext>
            </c:extLst>
          </c:dPt>
          <c:dPt>
            <c:idx val="3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6D-4B42-90C8-462124F6EC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/>
                    </a:solidFill>
                    <a:latin typeface="Montserrat Light" panose="00000400000000000000" pitchFamily="2" charset="0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Peste 20</c:v>
                </c:pt>
                <c:pt idx="1">
                  <c:v>Între 10 şi 20</c:v>
                </c:pt>
                <c:pt idx="2">
                  <c:v>Între 5 şi 10</c:v>
                </c:pt>
                <c:pt idx="3">
                  <c:v>Mai puţin de 5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0.05</c:v>
                </c:pt>
                <c:pt idx="1">
                  <c:v>0.41</c:v>
                </c:pt>
                <c:pt idx="2">
                  <c:v>0.37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6D-4B42-90C8-462124F6EC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/>
                    </a:solidFill>
                    <a:latin typeface="Montserrat Light" panose="00000400000000000000" pitchFamily="2" charset="0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Peste 20</c:v>
                </c:pt>
                <c:pt idx="1">
                  <c:v>Între 10 şi 20</c:v>
                </c:pt>
                <c:pt idx="2">
                  <c:v>Între 5 şi 10</c:v>
                </c:pt>
                <c:pt idx="3">
                  <c:v>Mai puţin de 5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0.16</c:v>
                </c:pt>
                <c:pt idx="1">
                  <c:v>0.4</c:v>
                </c:pt>
                <c:pt idx="2">
                  <c:v>0.3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16D-4B42-90C8-462124F6E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00559984"/>
        <c:axId val="500564576"/>
      </c:barChart>
      <c:catAx>
        <c:axId val="50055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Montserrat Light" panose="00000400000000000000" pitchFamily="2" charset="0"/>
                <a:ea typeface="+mn-ea"/>
                <a:cs typeface="+mn-cs"/>
              </a:defRPr>
            </a:pPr>
            <a:endParaRPr lang="en-RO"/>
          </a:p>
        </c:txPr>
        <c:crossAx val="500564576"/>
        <c:crosses val="autoZero"/>
        <c:auto val="1"/>
        <c:lblAlgn val="ctr"/>
        <c:lblOffset val="100"/>
        <c:noMultiLvlLbl val="0"/>
      </c:catAx>
      <c:valAx>
        <c:axId val="500564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055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/>
              </a:solidFill>
              <a:latin typeface="Montserrat Light" panose="00000400000000000000" pitchFamily="2" charset="0"/>
              <a:ea typeface="+mn-ea"/>
              <a:cs typeface="+mn-cs"/>
            </a:defRPr>
          </a:pPr>
          <a:endParaRPr lang="en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/>
          </a:solidFill>
          <a:latin typeface="Montserrat Light" panose="00000400000000000000" pitchFamily="2" charset="0"/>
        </a:defRPr>
      </a:pPr>
      <a:endParaRPr lang="en-R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D837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8C0-400C-911E-80D3B10AB56C}"/>
              </c:ext>
            </c:extLst>
          </c:dPt>
          <c:dPt>
            <c:idx val="1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8C0-400C-911E-80D3B10AB56C}"/>
              </c:ext>
            </c:extLst>
          </c:dPt>
          <c:dPt>
            <c:idx val="2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8C0-400C-911E-80D3B10AB56C}"/>
              </c:ext>
            </c:extLst>
          </c:dPt>
          <c:dPt>
            <c:idx val="3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8C0-400C-911E-80D3B10AB56C}"/>
              </c:ext>
            </c:extLst>
          </c:dPt>
          <c:dPt>
            <c:idx val="4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8C0-400C-911E-80D3B10AB56C}"/>
              </c:ext>
            </c:extLst>
          </c:dPt>
          <c:dPt>
            <c:idx val="5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8C0-400C-911E-80D3B10AB56C}"/>
              </c:ext>
            </c:extLst>
          </c:dPt>
          <c:dPt>
            <c:idx val="6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8C0-400C-911E-80D3B10AB5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Light" panose="00000400000000000000" pitchFamily="2" charset="0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Nu mai consum/„m-am lăsat”</c:v>
                </c:pt>
                <c:pt idx="1">
                  <c:v>O dată pe an sau mai rar</c:v>
                </c:pt>
                <c:pt idx="2">
                  <c:v>De 2-3 ori pe an</c:v>
                </c:pt>
                <c:pt idx="3">
                  <c:v>De 2-3 ori pe lună</c:v>
                </c:pt>
                <c:pt idx="4">
                  <c:v>De 2-3 ori pe săptămână</c:v>
                </c:pt>
                <c:pt idx="5">
                  <c:v>Zilnic</c:v>
                </c:pt>
                <c:pt idx="6">
                  <c:v>NS/NR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0.28000000000000003</c:v>
                </c:pt>
                <c:pt idx="1">
                  <c:v>0.49</c:v>
                </c:pt>
                <c:pt idx="2">
                  <c:v>0.14000000000000001</c:v>
                </c:pt>
                <c:pt idx="3">
                  <c:v>0.05</c:v>
                </c:pt>
                <c:pt idx="4">
                  <c:v>0.02</c:v>
                </c:pt>
                <c:pt idx="5">
                  <c:v>0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8C0-400C-911E-80D3B10AB5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Light" panose="00000400000000000000" pitchFamily="2" charset="0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Nu mai consum/„m-am lăsat”</c:v>
                </c:pt>
                <c:pt idx="1">
                  <c:v>O dată pe an sau mai rar</c:v>
                </c:pt>
                <c:pt idx="2">
                  <c:v>De 2-3 ori pe an</c:v>
                </c:pt>
                <c:pt idx="3">
                  <c:v>De 2-3 ori pe lună</c:v>
                </c:pt>
                <c:pt idx="4">
                  <c:v>De 2-3 ori pe săptămână</c:v>
                </c:pt>
                <c:pt idx="5">
                  <c:v>Zilnic</c:v>
                </c:pt>
                <c:pt idx="6">
                  <c:v>NS/NR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0.85</c:v>
                </c:pt>
                <c:pt idx="1">
                  <c:v>0</c:v>
                </c:pt>
                <c:pt idx="2">
                  <c:v>7.0000000000000007E-2</c:v>
                </c:pt>
                <c:pt idx="3">
                  <c:v>0</c:v>
                </c:pt>
                <c:pt idx="4">
                  <c:v>0.02</c:v>
                </c:pt>
                <c:pt idx="5">
                  <c:v>0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8C0-400C-911E-80D3B10AB5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00559984"/>
        <c:axId val="500564576"/>
      </c:barChart>
      <c:catAx>
        <c:axId val="50055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  <a:ea typeface="+mn-ea"/>
                <a:cs typeface="Arial" panose="020B0604020202020204" pitchFamily="34" charset="0"/>
              </a:defRPr>
            </a:pPr>
            <a:endParaRPr lang="en-RO"/>
          </a:p>
        </c:txPr>
        <c:crossAx val="500564576"/>
        <c:crosses val="autoZero"/>
        <c:auto val="1"/>
        <c:lblAlgn val="ctr"/>
        <c:lblOffset val="100"/>
        <c:noMultiLvlLbl val="0"/>
      </c:catAx>
      <c:valAx>
        <c:axId val="500564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055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705813031801576"/>
          <c:y val="0.21222758608329806"/>
          <c:w val="0.14936967547396282"/>
          <c:h val="6.6530565920995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2" charset="0"/>
              <a:ea typeface="+mn-ea"/>
              <a:cs typeface="+mn-cs"/>
            </a:defRPr>
          </a:pPr>
          <a:endParaRPr lang="en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Zilnic</c:v>
                </c:pt>
              </c:strCache>
            </c:strRef>
          </c:tx>
          <c:spPr>
            <a:solidFill>
              <a:srgbClr val="FD8374"/>
            </a:solidFill>
            <a:ln>
              <a:noFill/>
            </a:ln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225-48D6-8ACA-AD3DD555739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225-48D6-8ACA-AD3DD5557391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225-48D6-8ACA-AD3DD55573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Pentru a interacţiona cu autorităţile publice? (obţinerea de informaţii de pe website-urile autorităţilor publice, descărcarea şi transmiterea de formulare oficiale etc)</c:v>
                </c:pt>
                <c:pt idx="1">
                  <c:v>Pentru a comunica despre subiecte civice şi politice prin intermediul blogurilor şi reţelelor de socializare?</c:v>
                </c:pt>
                <c:pt idx="2">
                  <c:v>Pentru cumpărături/vânzări?</c:v>
                </c:pt>
                <c:pt idx="3">
                  <c:v>Pentru comunicare pe subiecte de interes pentru școală sau locul de muncă?</c:v>
                </c:pt>
                <c:pt idx="4">
                  <c:v>Pentru a comunica cu familia și prietenii despre activități de timp liber prin intermediul reţelelor de socializare?</c:v>
                </c:pt>
                <c:pt idx="5">
                  <c:v>Pentru informare?</c:v>
                </c:pt>
                <c:pt idx="6">
                  <c:v>Pentru muzică, filme, jocuri?</c:v>
                </c:pt>
                <c:pt idx="7">
                  <c:v>În general?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0.06</c:v>
                </c:pt>
                <c:pt idx="1">
                  <c:v>0.1</c:v>
                </c:pt>
                <c:pt idx="2">
                  <c:v>0.15</c:v>
                </c:pt>
                <c:pt idx="3">
                  <c:v>0.57999999999999996</c:v>
                </c:pt>
                <c:pt idx="4">
                  <c:v>0.59</c:v>
                </c:pt>
                <c:pt idx="5">
                  <c:v>0.61</c:v>
                </c:pt>
                <c:pt idx="6">
                  <c:v>0.63</c:v>
                </c:pt>
                <c:pt idx="7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25-48D6-8ACA-AD3DD55573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 2-3 ori pe săptămână</c:v>
                </c:pt>
              </c:strCache>
            </c:strRef>
          </c:tx>
          <c:spPr>
            <a:solidFill>
              <a:srgbClr val="FFBD7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Pentru a interacţiona cu autorităţile publice? (obţinerea de informaţii de pe website-urile autorităţilor publice, descărcarea şi transmiterea de formulare oficiale etc)</c:v>
                </c:pt>
                <c:pt idx="1">
                  <c:v>Pentru a comunica despre subiecte civice şi politice prin intermediul blogurilor şi reţelelor de socializare?</c:v>
                </c:pt>
                <c:pt idx="2">
                  <c:v>Pentru cumpărături/vânzări?</c:v>
                </c:pt>
                <c:pt idx="3">
                  <c:v>Pentru comunicare pe subiecte de interes pentru școală sau locul de muncă?</c:v>
                </c:pt>
                <c:pt idx="4">
                  <c:v>Pentru a comunica cu familia și prietenii despre activități de timp liber prin intermediul reţelelor de socializare?</c:v>
                </c:pt>
                <c:pt idx="5">
                  <c:v>Pentru informare?</c:v>
                </c:pt>
                <c:pt idx="6">
                  <c:v>Pentru muzică, filme, jocuri?</c:v>
                </c:pt>
                <c:pt idx="7">
                  <c:v>În general?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0.08</c:v>
                </c:pt>
                <c:pt idx="1">
                  <c:v>0.08</c:v>
                </c:pt>
                <c:pt idx="2">
                  <c:v>0.2</c:v>
                </c:pt>
                <c:pt idx="3">
                  <c:v>0.22</c:v>
                </c:pt>
                <c:pt idx="4">
                  <c:v>0.23</c:v>
                </c:pt>
                <c:pt idx="5">
                  <c:v>0.25</c:v>
                </c:pt>
                <c:pt idx="6">
                  <c:v>0.28000000000000003</c:v>
                </c:pt>
                <c:pt idx="7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25-48D6-8ACA-AD3DD55573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 2-3 ori pe lună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25-48D6-8ACA-AD3DD55573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Pentru a interacţiona cu autorităţile publice? (obţinerea de informaţii de pe website-urile autorităţilor publice, descărcarea şi transmiterea de formulare oficiale etc)</c:v>
                </c:pt>
                <c:pt idx="1">
                  <c:v>Pentru a comunica despre subiecte civice şi politice prin intermediul blogurilor şi reţelelor de socializare?</c:v>
                </c:pt>
                <c:pt idx="2">
                  <c:v>Pentru cumpărături/vânzări?</c:v>
                </c:pt>
                <c:pt idx="3">
                  <c:v>Pentru comunicare pe subiecte de interes pentru școală sau locul de muncă?</c:v>
                </c:pt>
                <c:pt idx="4">
                  <c:v>Pentru a comunica cu familia și prietenii despre activități de timp liber prin intermediul reţelelor de socializare?</c:v>
                </c:pt>
                <c:pt idx="5">
                  <c:v>Pentru informare?</c:v>
                </c:pt>
                <c:pt idx="6">
                  <c:v>Pentru muzică, filme, jocuri?</c:v>
                </c:pt>
                <c:pt idx="7">
                  <c:v>În general?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0.16</c:v>
                </c:pt>
                <c:pt idx="1">
                  <c:v>0.13</c:v>
                </c:pt>
                <c:pt idx="2">
                  <c:v>0.38</c:v>
                </c:pt>
                <c:pt idx="3">
                  <c:v>0.06</c:v>
                </c:pt>
                <c:pt idx="4">
                  <c:v>0.09</c:v>
                </c:pt>
                <c:pt idx="5">
                  <c:v>0.08</c:v>
                </c:pt>
                <c:pt idx="6">
                  <c:v>0.05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25-48D6-8ACA-AD3DD555739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De 2-3 ori pe an</c:v>
                </c:pt>
              </c:strCache>
            </c:strRef>
          </c:tx>
          <c:spPr>
            <a:solidFill>
              <a:srgbClr val="00BCD4"/>
            </a:solidFill>
          </c:spPr>
          <c:invertIfNegative val="0"/>
          <c:dLbls>
            <c:dLbl>
              <c:idx val="3"/>
              <c:layout>
                <c:manualLayout>
                  <c:x val="0"/>
                  <c:y val="-1.6268681762807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25-48D6-8ACA-AD3DD555739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25-48D6-8ACA-AD3DD555739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25-48D6-8ACA-AD3DD55573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Pentru a interacţiona cu autorităţile publice? (obţinerea de informaţii de pe website-urile autorităţilor publice, descărcarea şi transmiterea de formulare oficiale etc)</c:v>
                </c:pt>
                <c:pt idx="1">
                  <c:v>Pentru a comunica despre subiecte civice şi politice prin intermediul blogurilor şi reţelelor de socializare?</c:v>
                </c:pt>
                <c:pt idx="2">
                  <c:v>Pentru cumpărături/vânzări?</c:v>
                </c:pt>
                <c:pt idx="3">
                  <c:v>Pentru comunicare pe subiecte de interes pentru școală sau locul de muncă?</c:v>
                </c:pt>
                <c:pt idx="4">
                  <c:v>Pentru a comunica cu familia și prietenii despre activități de timp liber prin intermediul reţelelor de socializare?</c:v>
                </c:pt>
                <c:pt idx="5">
                  <c:v>Pentru informare?</c:v>
                </c:pt>
                <c:pt idx="6">
                  <c:v>Pentru muzică, filme, jocuri?</c:v>
                </c:pt>
                <c:pt idx="7">
                  <c:v>În general?</c:v>
                </c:pt>
              </c:strCache>
            </c:strRef>
          </c:cat>
          <c:val>
            <c:numRef>
              <c:f>Sheet1!$E$2:$E$9</c:f>
              <c:numCache>
                <c:formatCode>0%</c:formatCode>
                <c:ptCount val="8"/>
                <c:pt idx="0">
                  <c:v>0.24</c:v>
                </c:pt>
                <c:pt idx="1">
                  <c:v>0.18</c:v>
                </c:pt>
                <c:pt idx="2">
                  <c:v>0.17</c:v>
                </c:pt>
                <c:pt idx="3">
                  <c:v>0.01</c:v>
                </c:pt>
                <c:pt idx="4">
                  <c:v>0.03</c:v>
                </c:pt>
                <c:pt idx="5">
                  <c:v>0.02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225-48D6-8ACA-AD3DD555739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Deloc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Lbls>
            <c:dLbl>
              <c:idx val="5"/>
              <c:layout>
                <c:manualLayout>
                  <c:x val="-2.6239482383854907E-3"/>
                  <c:y val="-2.7889168736241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25-48D6-8ACA-AD3DD5557391}"/>
                </c:ext>
              </c:extLst>
            </c:dLbl>
            <c:dLbl>
              <c:idx val="6"/>
              <c:layout>
                <c:manualLayout>
                  <c:x val="0"/>
                  <c:y val="-2.5565071341555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225-48D6-8ACA-AD3DD5557391}"/>
                </c:ext>
              </c:extLst>
            </c:dLbl>
            <c:dLbl>
              <c:idx val="7"/>
              <c:layout>
                <c:manualLayout>
                  <c:x val="-1.3119741191927453E-3"/>
                  <c:y val="-2.0916876552181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225-48D6-8ACA-AD3DD55573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Pentru a interacţiona cu autorităţile publice? (obţinerea de informaţii de pe website-urile autorităţilor publice, descărcarea şi transmiterea de formulare oficiale etc)</c:v>
                </c:pt>
                <c:pt idx="1">
                  <c:v>Pentru a comunica despre subiecte civice şi politice prin intermediul blogurilor şi reţelelor de socializare?</c:v>
                </c:pt>
                <c:pt idx="2">
                  <c:v>Pentru cumpărături/vânzări?</c:v>
                </c:pt>
                <c:pt idx="3">
                  <c:v>Pentru comunicare pe subiecte de interes pentru școală sau locul de muncă?</c:v>
                </c:pt>
                <c:pt idx="4">
                  <c:v>Pentru a comunica cu familia și prietenii despre activități de timp liber prin intermediul reţelelor de socializare?</c:v>
                </c:pt>
                <c:pt idx="5">
                  <c:v>Pentru informare?</c:v>
                </c:pt>
                <c:pt idx="6">
                  <c:v>Pentru muzică, filme, jocuri?</c:v>
                </c:pt>
                <c:pt idx="7">
                  <c:v>În general?</c:v>
                </c:pt>
              </c:strCache>
            </c:strRef>
          </c:cat>
          <c:val>
            <c:numRef>
              <c:f>Sheet1!$F$2:$F$9</c:f>
              <c:numCache>
                <c:formatCode>0%</c:formatCode>
                <c:ptCount val="8"/>
                <c:pt idx="0">
                  <c:v>0.44</c:v>
                </c:pt>
                <c:pt idx="1">
                  <c:v>0.5</c:v>
                </c:pt>
                <c:pt idx="2">
                  <c:v>0.09</c:v>
                </c:pt>
                <c:pt idx="3">
                  <c:v>0.12</c:v>
                </c:pt>
                <c:pt idx="4">
                  <c:v>0.04</c:v>
                </c:pt>
                <c:pt idx="5">
                  <c:v>0.03</c:v>
                </c:pt>
                <c:pt idx="6">
                  <c:v>0.03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225-48D6-8ACA-AD3DD555739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rgbClr val="7E8B9E"/>
            </a:solidFill>
          </c:spPr>
          <c:invertIfNegative val="0"/>
          <c:dLbls>
            <c:dLbl>
              <c:idx val="4"/>
              <c:layout>
                <c:manualLayout>
                  <c:x val="2.6239482383852986E-3"/>
                  <c:y val="2.0916876552181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225-48D6-8ACA-AD3DD5557391}"/>
                </c:ext>
              </c:extLst>
            </c:dLbl>
            <c:dLbl>
              <c:idx val="5"/>
              <c:layout>
                <c:manualLayout>
                  <c:x val="2.6239482383852986E-3"/>
                  <c:y val="2.5565071341555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225-48D6-8ACA-AD3DD5557391}"/>
                </c:ext>
              </c:extLst>
            </c:dLbl>
            <c:dLbl>
              <c:idx val="6"/>
              <c:layout>
                <c:manualLayout>
                  <c:x val="1.3119741191927453E-3"/>
                  <c:y val="3.486146092030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225-48D6-8ACA-AD3DD5557391}"/>
                </c:ext>
              </c:extLst>
            </c:dLbl>
            <c:dLbl>
              <c:idx val="7"/>
              <c:layout>
                <c:manualLayout>
                  <c:x val="1.3119741191927453E-3"/>
                  <c:y val="3.7185558314989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225-48D6-8ACA-AD3DD55573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Pentru a interacţiona cu autorităţile publice? (obţinerea de informaţii de pe website-urile autorităţilor publice, descărcarea şi transmiterea de formulare oficiale etc)</c:v>
                </c:pt>
                <c:pt idx="1">
                  <c:v>Pentru a comunica despre subiecte civice şi politice prin intermediul blogurilor şi reţelelor de socializare?</c:v>
                </c:pt>
                <c:pt idx="2">
                  <c:v>Pentru cumpărături/vânzări?</c:v>
                </c:pt>
                <c:pt idx="3">
                  <c:v>Pentru comunicare pe subiecte de interes pentru școală sau locul de muncă?</c:v>
                </c:pt>
                <c:pt idx="4">
                  <c:v>Pentru a comunica cu familia și prietenii despre activități de timp liber prin intermediul reţelelor de socializare?</c:v>
                </c:pt>
                <c:pt idx="5">
                  <c:v>Pentru informare?</c:v>
                </c:pt>
                <c:pt idx="6">
                  <c:v>Pentru muzică, filme, jocuri?</c:v>
                </c:pt>
                <c:pt idx="7">
                  <c:v>În general?</c:v>
                </c:pt>
              </c:strCache>
            </c:strRef>
          </c:cat>
          <c:val>
            <c:numRef>
              <c:f>Sheet1!$G$2:$G$9</c:f>
              <c:numCache>
                <c:formatCode>0%</c:formatCode>
                <c:ptCount val="8"/>
                <c:pt idx="0">
                  <c:v>0.02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0.02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225-48D6-8ACA-AD3DD5557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2.8806819455522482E-2"/>
          <c:y val="1.5337006566533324E-2"/>
          <c:w val="0.949542301816237"/>
          <c:h val="4.9368495921803104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solidFill>
            <a:schemeClr val="accent6"/>
          </a:solidFill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Zilnic</c:v>
                </c:pt>
              </c:strCache>
            </c:strRef>
          </c:tx>
          <c:spPr>
            <a:solidFill>
              <a:srgbClr val="FD8374"/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ED7-43F2-ADF8-0E2F04646AE9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ED7-43F2-ADF8-0E2F04646AE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D7-43F2-ADF8-0E2F04646AE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D7-43F2-ADF8-0E2F04646AE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ED7-43F2-ADF8-0E2F04646AE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D7-43F2-ADF8-0E2F04646AE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ED7-43F2-ADF8-0E2F04646AE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D7-43F2-ADF8-0E2F04646AE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D7-43F2-ADF8-0E2F04646A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Mergeţi la teatru, operă, balet, concerte de muzică clasică?</c:v>
                </c:pt>
                <c:pt idx="1">
                  <c:v>Faceţi vizite la muzee, galerii, monumente?</c:v>
                </c:pt>
                <c:pt idx="2">
                  <c:v>Participaţi la activităţi ale unor organizaţii culturale?</c:v>
                </c:pt>
                <c:pt idx="3">
                  <c:v>Mergeţi la concerte de muzică modernă?</c:v>
                </c:pt>
                <c:pt idx="4">
                  <c:v>Mergeţi la cinematograf?</c:v>
                </c:pt>
                <c:pt idx="5">
                  <c:v>Mergeţi în excursii?</c:v>
                </c:pt>
                <c:pt idx="6">
                  <c:v>Participaţi la activităţi ale unor asociaţii sau centre de tineret?</c:v>
                </c:pt>
                <c:pt idx="7">
                  <c:v>Participaţi la activităţi ale unor cluburi sportive?</c:v>
                </c:pt>
                <c:pt idx="8">
                  <c:v>Mergeţi la bar, terasă, cafenea, club?</c:v>
                </c:pt>
                <c:pt idx="9">
                  <c:v>Citiţi ziare, reviste (tipărite sau online)?</c:v>
                </c:pt>
                <c:pt idx="10">
                  <c:v>Citiţi literatură?</c:v>
                </c:pt>
                <c:pt idx="11">
                  <c:v>Faceţi sport / exerciţii fizice / alte activităţi fizice?</c:v>
                </c:pt>
                <c:pt idx="12">
                  <c:v>Petreceţi timpul cu prietenii?</c:v>
                </c:pt>
                <c:pt idx="13">
                  <c:v>Vă uitaţi la TV?</c:v>
                </c:pt>
                <c:pt idx="14">
                  <c:v>Ascultați muzică?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0.02</c:v>
                </c:pt>
                <c:pt idx="8">
                  <c:v>7.0000000000000007E-2</c:v>
                </c:pt>
                <c:pt idx="9">
                  <c:v>0.12</c:v>
                </c:pt>
                <c:pt idx="10">
                  <c:v>0.13</c:v>
                </c:pt>
                <c:pt idx="11">
                  <c:v>0.14000000000000001</c:v>
                </c:pt>
                <c:pt idx="12">
                  <c:v>0.17</c:v>
                </c:pt>
                <c:pt idx="13">
                  <c:v>0.45</c:v>
                </c:pt>
                <c:pt idx="14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ED7-43F2-ADF8-0E2F04646A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 2-3 ori pe săptămână</c:v>
                </c:pt>
              </c:strCache>
            </c:strRef>
          </c:tx>
          <c:spPr>
            <a:solidFill>
              <a:srgbClr val="FFBD7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Sheet1!$A$2:$A$16</c:f>
              <c:strCache>
                <c:ptCount val="15"/>
                <c:pt idx="0">
                  <c:v>Mergeţi la teatru, operă, balet, concerte de muzică clasică?</c:v>
                </c:pt>
                <c:pt idx="1">
                  <c:v>Faceţi vizite la muzee, galerii, monumente?</c:v>
                </c:pt>
                <c:pt idx="2">
                  <c:v>Participaţi la activităţi ale unor organizaţii culturale?</c:v>
                </c:pt>
                <c:pt idx="3">
                  <c:v>Mergeţi la concerte de muzică modernă?</c:v>
                </c:pt>
                <c:pt idx="4">
                  <c:v>Mergeţi la cinematograf?</c:v>
                </c:pt>
                <c:pt idx="5">
                  <c:v>Mergeţi în excursii?</c:v>
                </c:pt>
                <c:pt idx="6">
                  <c:v>Participaţi la activităţi ale unor asociaţii sau centre de tineret?</c:v>
                </c:pt>
                <c:pt idx="7">
                  <c:v>Participaţi la activităţi ale unor cluburi sportive?</c:v>
                </c:pt>
                <c:pt idx="8">
                  <c:v>Mergeţi la bar, terasă, cafenea, club?</c:v>
                </c:pt>
                <c:pt idx="9">
                  <c:v>Citiţi ziare, reviste (tipărite sau online)?</c:v>
                </c:pt>
                <c:pt idx="10">
                  <c:v>Citiţi literatură?</c:v>
                </c:pt>
                <c:pt idx="11">
                  <c:v>Faceţi sport / exerciţii fizice / alte activităţi fizice?</c:v>
                </c:pt>
                <c:pt idx="12">
                  <c:v>Petreceţi timpul cu prietenii?</c:v>
                </c:pt>
                <c:pt idx="13">
                  <c:v>Vă uitaţi la TV?</c:v>
                </c:pt>
                <c:pt idx="14">
                  <c:v>Ascultați muzică?</c:v>
                </c:pt>
              </c:strCache>
            </c:strRef>
          </c:cat>
          <c:val>
            <c:numRef>
              <c:f>Sheet1!$C$2:$C$16</c:f>
              <c:numCache>
                <c:formatCode>0%</c:formatCode>
                <c:ptCount val="15"/>
                <c:pt idx="0">
                  <c:v>0.02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7.0000000000000007E-2</c:v>
                </c:pt>
                <c:pt idx="7">
                  <c:v>0.05</c:v>
                </c:pt>
                <c:pt idx="8">
                  <c:v>0.19</c:v>
                </c:pt>
                <c:pt idx="9">
                  <c:v>0.14000000000000001</c:v>
                </c:pt>
                <c:pt idx="10">
                  <c:v>0.26</c:v>
                </c:pt>
                <c:pt idx="11">
                  <c:v>0.23</c:v>
                </c:pt>
                <c:pt idx="12">
                  <c:v>0.37</c:v>
                </c:pt>
                <c:pt idx="13">
                  <c:v>0.31</c:v>
                </c:pt>
                <c:pt idx="1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ED7-43F2-ADF8-0E2F04646A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 2-3 ori pe lună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Sheet1!$A$2:$A$16</c:f>
              <c:strCache>
                <c:ptCount val="15"/>
                <c:pt idx="0">
                  <c:v>Mergeţi la teatru, operă, balet, concerte de muzică clasică?</c:v>
                </c:pt>
                <c:pt idx="1">
                  <c:v>Faceţi vizite la muzee, galerii, monumente?</c:v>
                </c:pt>
                <c:pt idx="2">
                  <c:v>Participaţi la activităţi ale unor organizaţii culturale?</c:v>
                </c:pt>
                <c:pt idx="3">
                  <c:v>Mergeţi la concerte de muzică modernă?</c:v>
                </c:pt>
                <c:pt idx="4">
                  <c:v>Mergeţi la cinematograf?</c:v>
                </c:pt>
                <c:pt idx="5">
                  <c:v>Mergeţi în excursii?</c:v>
                </c:pt>
                <c:pt idx="6">
                  <c:v>Participaţi la activităţi ale unor asociaţii sau centre de tineret?</c:v>
                </c:pt>
                <c:pt idx="7">
                  <c:v>Participaţi la activităţi ale unor cluburi sportive?</c:v>
                </c:pt>
                <c:pt idx="8">
                  <c:v>Mergeţi la bar, terasă, cafenea, club?</c:v>
                </c:pt>
                <c:pt idx="9">
                  <c:v>Citiţi ziare, reviste (tipărite sau online)?</c:v>
                </c:pt>
                <c:pt idx="10">
                  <c:v>Citiţi literatură?</c:v>
                </c:pt>
                <c:pt idx="11">
                  <c:v>Faceţi sport / exerciţii fizice / alte activităţi fizice?</c:v>
                </c:pt>
                <c:pt idx="12">
                  <c:v>Petreceţi timpul cu prietenii?</c:v>
                </c:pt>
                <c:pt idx="13">
                  <c:v>Vă uitaţi la TV?</c:v>
                </c:pt>
                <c:pt idx="14">
                  <c:v>Ascultați muzică?</c:v>
                </c:pt>
              </c:strCache>
            </c:strRef>
          </c:cat>
          <c:val>
            <c:numRef>
              <c:f>Sheet1!$D$2:$D$16</c:f>
              <c:numCache>
                <c:formatCode>0%</c:formatCode>
                <c:ptCount val="15"/>
                <c:pt idx="0">
                  <c:v>0.09</c:v>
                </c:pt>
                <c:pt idx="1">
                  <c:v>0.1</c:v>
                </c:pt>
                <c:pt idx="2">
                  <c:v>0.08</c:v>
                </c:pt>
                <c:pt idx="3">
                  <c:v>0.12</c:v>
                </c:pt>
                <c:pt idx="4">
                  <c:v>0.28000000000000003</c:v>
                </c:pt>
                <c:pt idx="5">
                  <c:v>0.17</c:v>
                </c:pt>
                <c:pt idx="6">
                  <c:v>0.1</c:v>
                </c:pt>
                <c:pt idx="7">
                  <c:v>0.1</c:v>
                </c:pt>
                <c:pt idx="8">
                  <c:v>0.43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0.28999999999999998</c:v>
                </c:pt>
                <c:pt idx="13">
                  <c:v>0.14000000000000001</c:v>
                </c:pt>
                <c:pt idx="1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ED7-43F2-ADF8-0E2F04646AE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De 2-3 ori pe an</c:v>
                </c:pt>
              </c:strCache>
            </c:strRef>
          </c:tx>
          <c:spPr>
            <a:solidFill>
              <a:srgbClr val="00BCD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Sheet1!$A$2:$A$16</c:f>
              <c:strCache>
                <c:ptCount val="15"/>
                <c:pt idx="0">
                  <c:v>Mergeţi la teatru, operă, balet, concerte de muzică clasică?</c:v>
                </c:pt>
                <c:pt idx="1">
                  <c:v>Faceţi vizite la muzee, galerii, monumente?</c:v>
                </c:pt>
                <c:pt idx="2">
                  <c:v>Participaţi la activităţi ale unor organizaţii culturale?</c:v>
                </c:pt>
                <c:pt idx="3">
                  <c:v>Mergeţi la concerte de muzică modernă?</c:v>
                </c:pt>
                <c:pt idx="4">
                  <c:v>Mergeţi la cinematograf?</c:v>
                </c:pt>
                <c:pt idx="5">
                  <c:v>Mergeţi în excursii?</c:v>
                </c:pt>
                <c:pt idx="6">
                  <c:v>Participaţi la activităţi ale unor asociaţii sau centre de tineret?</c:v>
                </c:pt>
                <c:pt idx="7">
                  <c:v>Participaţi la activităţi ale unor cluburi sportive?</c:v>
                </c:pt>
                <c:pt idx="8">
                  <c:v>Mergeţi la bar, terasă, cafenea, club?</c:v>
                </c:pt>
                <c:pt idx="9">
                  <c:v>Citiţi ziare, reviste (tipărite sau online)?</c:v>
                </c:pt>
                <c:pt idx="10">
                  <c:v>Citiţi literatură?</c:v>
                </c:pt>
                <c:pt idx="11">
                  <c:v>Faceţi sport / exerciţii fizice / alte activităţi fizice?</c:v>
                </c:pt>
                <c:pt idx="12">
                  <c:v>Petreceţi timpul cu prietenii?</c:v>
                </c:pt>
                <c:pt idx="13">
                  <c:v>Vă uitaţi la TV?</c:v>
                </c:pt>
                <c:pt idx="14">
                  <c:v>Ascultați muzică?</c:v>
                </c:pt>
              </c:strCache>
            </c:strRef>
          </c:cat>
          <c:val>
            <c:numRef>
              <c:f>Sheet1!$E$2:$E$16</c:f>
              <c:numCache>
                <c:formatCode>0%</c:formatCode>
                <c:ptCount val="15"/>
                <c:pt idx="0">
                  <c:v>0.4</c:v>
                </c:pt>
                <c:pt idx="1">
                  <c:v>0.43</c:v>
                </c:pt>
                <c:pt idx="2">
                  <c:v>0.2</c:v>
                </c:pt>
                <c:pt idx="3">
                  <c:v>0.46</c:v>
                </c:pt>
                <c:pt idx="4">
                  <c:v>0.45</c:v>
                </c:pt>
                <c:pt idx="5">
                  <c:v>0.59</c:v>
                </c:pt>
                <c:pt idx="6">
                  <c:v>0.15</c:v>
                </c:pt>
                <c:pt idx="7">
                  <c:v>0.19</c:v>
                </c:pt>
                <c:pt idx="8">
                  <c:v>0.17</c:v>
                </c:pt>
                <c:pt idx="9">
                  <c:v>0.18</c:v>
                </c:pt>
                <c:pt idx="10">
                  <c:v>0.16</c:v>
                </c:pt>
                <c:pt idx="11">
                  <c:v>0.14000000000000001</c:v>
                </c:pt>
                <c:pt idx="12">
                  <c:v>0.1</c:v>
                </c:pt>
                <c:pt idx="13">
                  <c:v>0.03</c:v>
                </c:pt>
                <c:pt idx="1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ED7-43F2-ADF8-0E2F04646AE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Deloc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Lbls>
            <c:dLbl>
              <c:idx val="14"/>
              <c:layout>
                <c:manualLayout>
                  <c:x val="7.8718447151564733E-3"/>
                  <c:y val="1.3944584368120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ED7-43F2-ADF8-0E2F04646A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Sheet1!$A$2:$A$16</c:f>
              <c:strCache>
                <c:ptCount val="15"/>
                <c:pt idx="0">
                  <c:v>Mergeţi la teatru, operă, balet, concerte de muzică clasică?</c:v>
                </c:pt>
                <c:pt idx="1">
                  <c:v>Faceţi vizite la muzee, galerii, monumente?</c:v>
                </c:pt>
                <c:pt idx="2">
                  <c:v>Participaţi la activităţi ale unor organizaţii culturale?</c:v>
                </c:pt>
                <c:pt idx="3">
                  <c:v>Mergeţi la concerte de muzică modernă?</c:v>
                </c:pt>
                <c:pt idx="4">
                  <c:v>Mergeţi la cinematograf?</c:v>
                </c:pt>
                <c:pt idx="5">
                  <c:v>Mergeţi în excursii?</c:v>
                </c:pt>
                <c:pt idx="6">
                  <c:v>Participaţi la activităţi ale unor asociaţii sau centre de tineret?</c:v>
                </c:pt>
                <c:pt idx="7">
                  <c:v>Participaţi la activităţi ale unor cluburi sportive?</c:v>
                </c:pt>
                <c:pt idx="8">
                  <c:v>Mergeţi la bar, terasă, cafenea, club?</c:v>
                </c:pt>
                <c:pt idx="9">
                  <c:v>Citiţi ziare, reviste (tipărite sau online)?</c:v>
                </c:pt>
                <c:pt idx="10">
                  <c:v>Citiţi literatură?</c:v>
                </c:pt>
                <c:pt idx="11">
                  <c:v>Faceţi sport / exerciţii fizice / alte activităţi fizice?</c:v>
                </c:pt>
                <c:pt idx="12">
                  <c:v>Petreceţi timpul cu prietenii?</c:v>
                </c:pt>
                <c:pt idx="13">
                  <c:v>Vă uitaţi la TV?</c:v>
                </c:pt>
                <c:pt idx="14">
                  <c:v>Ascultați muzică?</c:v>
                </c:pt>
              </c:strCache>
            </c:strRef>
          </c:cat>
          <c:val>
            <c:numRef>
              <c:f>Sheet1!$F$2:$F$16</c:f>
              <c:numCache>
                <c:formatCode>0%</c:formatCode>
                <c:ptCount val="15"/>
                <c:pt idx="0">
                  <c:v>0.49</c:v>
                </c:pt>
                <c:pt idx="1">
                  <c:v>0.42</c:v>
                </c:pt>
                <c:pt idx="2">
                  <c:v>0.67</c:v>
                </c:pt>
                <c:pt idx="3">
                  <c:v>0.36</c:v>
                </c:pt>
                <c:pt idx="4">
                  <c:v>0.22</c:v>
                </c:pt>
                <c:pt idx="5">
                  <c:v>0.16</c:v>
                </c:pt>
                <c:pt idx="6">
                  <c:v>0.66</c:v>
                </c:pt>
                <c:pt idx="7">
                  <c:v>0.62</c:v>
                </c:pt>
                <c:pt idx="8">
                  <c:v>0.11</c:v>
                </c:pt>
                <c:pt idx="9">
                  <c:v>0.3</c:v>
                </c:pt>
                <c:pt idx="10">
                  <c:v>0.18</c:v>
                </c:pt>
                <c:pt idx="11">
                  <c:v>0.22</c:v>
                </c:pt>
                <c:pt idx="12">
                  <c:v>0.05</c:v>
                </c:pt>
                <c:pt idx="13">
                  <c:v>7.0000000000000007E-2</c:v>
                </c:pt>
                <c:pt idx="1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ED7-43F2-ADF8-0E2F04646AE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rgbClr val="7E8B9E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ED7-43F2-ADF8-0E2F04646AE9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ED7-43F2-ADF8-0E2F04646A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Sheet1!$A$2:$A$16</c:f>
              <c:strCache>
                <c:ptCount val="15"/>
                <c:pt idx="0">
                  <c:v>Mergeţi la teatru, operă, balet, concerte de muzică clasică?</c:v>
                </c:pt>
                <c:pt idx="1">
                  <c:v>Faceţi vizite la muzee, galerii, monumente?</c:v>
                </c:pt>
                <c:pt idx="2">
                  <c:v>Participaţi la activităţi ale unor organizaţii culturale?</c:v>
                </c:pt>
                <c:pt idx="3">
                  <c:v>Mergeţi la concerte de muzică modernă?</c:v>
                </c:pt>
                <c:pt idx="4">
                  <c:v>Mergeţi la cinematograf?</c:v>
                </c:pt>
                <c:pt idx="5">
                  <c:v>Mergeţi în excursii?</c:v>
                </c:pt>
                <c:pt idx="6">
                  <c:v>Participaţi la activităţi ale unor asociaţii sau centre de tineret?</c:v>
                </c:pt>
                <c:pt idx="7">
                  <c:v>Participaţi la activităţi ale unor cluburi sportive?</c:v>
                </c:pt>
                <c:pt idx="8">
                  <c:v>Mergeţi la bar, terasă, cafenea, club?</c:v>
                </c:pt>
                <c:pt idx="9">
                  <c:v>Citiţi ziare, reviste (tipărite sau online)?</c:v>
                </c:pt>
                <c:pt idx="10">
                  <c:v>Citiţi literatură?</c:v>
                </c:pt>
                <c:pt idx="11">
                  <c:v>Faceţi sport / exerciţii fizice / alte activităţi fizice?</c:v>
                </c:pt>
                <c:pt idx="12">
                  <c:v>Petreceţi timpul cu prietenii?</c:v>
                </c:pt>
                <c:pt idx="13">
                  <c:v>Vă uitaţi la TV?</c:v>
                </c:pt>
                <c:pt idx="14">
                  <c:v>Ascultați muzică?</c:v>
                </c:pt>
              </c:strCache>
            </c:strRef>
          </c:cat>
          <c:val>
            <c:numRef>
              <c:f>Sheet1!$G$2:$G$16</c:f>
              <c:numCache>
                <c:formatCode>0%</c:formatCode>
                <c:ptCount val="15"/>
                <c:pt idx="0">
                  <c:v>0</c:v>
                </c:pt>
                <c:pt idx="1">
                  <c:v>0.02</c:v>
                </c:pt>
                <c:pt idx="2">
                  <c:v>0.02</c:v>
                </c:pt>
                <c:pt idx="3">
                  <c:v>0.03</c:v>
                </c:pt>
                <c:pt idx="4">
                  <c:v>0.01</c:v>
                </c:pt>
                <c:pt idx="5">
                  <c:v>0.03</c:v>
                </c:pt>
                <c:pt idx="6">
                  <c:v>0.02</c:v>
                </c:pt>
                <c:pt idx="7">
                  <c:v>0.02</c:v>
                </c:pt>
                <c:pt idx="8">
                  <c:v>0.03</c:v>
                </c:pt>
                <c:pt idx="9">
                  <c:v>0.01</c:v>
                </c:pt>
                <c:pt idx="10">
                  <c:v>0.02</c:v>
                </c:pt>
                <c:pt idx="11">
                  <c:v>0.02</c:v>
                </c:pt>
                <c:pt idx="12">
                  <c:v>0.02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ED7-43F2-ADF8-0E2F04646A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2.8806819455522482E-2"/>
          <c:y val="1.5337006566533324E-2"/>
          <c:w val="0.949542301816237"/>
          <c:h val="4.9368495921803104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CD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67-4762-BBDC-BA27FBACBB02}"/>
              </c:ext>
            </c:extLst>
          </c:dPt>
          <c:dPt>
            <c:idx val="1"/>
            <c:invertIfNegative val="0"/>
            <c:bubble3D val="0"/>
            <c:spPr>
              <a:solidFill>
                <a:srgbClr val="FFBD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67-4762-BBDC-BA27FBACBB02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67-4762-BBDC-BA27FBACBB02}"/>
              </c:ext>
            </c:extLst>
          </c:dPt>
          <c:dPt>
            <c:idx val="3"/>
            <c:invertIfNegative val="0"/>
            <c:bubble3D val="0"/>
            <c:spPr>
              <a:solidFill>
                <a:srgbClr val="00BCD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67-4762-BBDC-BA27FBACBB02}"/>
              </c:ext>
            </c:extLst>
          </c:dPt>
          <c:dPt>
            <c:idx val="4"/>
            <c:invertIfNegative val="0"/>
            <c:bubble3D val="0"/>
            <c:spPr>
              <a:solidFill>
                <a:srgbClr val="71CFB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467-4762-BBDC-BA27FBACBB02}"/>
              </c:ext>
            </c:extLst>
          </c:dPt>
          <c:dPt>
            <c:idx val="5"/>
            <c:invertIfNegative val="0"/>
            <c:bubble3D val="0"/>
            <c:spPr>
              <a:solidFill>
                <a:srgbClr val="7E8B9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467-4762-BBDC-BA27FBACBB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/>
                    </a:solidFill>
                    <a:latin typeface="Montserrat Light" panose="00000400000000000000" pitchFamily="2" charset="0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În foarte mică măsură </c:v>
                </c:pt>
                <c:pt idx="1">
                  <c:v>În mică măsură </c:v>
                </c:pt>
                <c:pt idx="2">
                  <c:v>În oarecare măsură</c:v>
                </c:pt>
                <c:pt idx="3">
                  <c:v>În mare măsură</c:v>
                </c:pt>
                <c:pt idx="4">
                  <c:v>În foarte mare măsură</c:v>
                </c:pt>
                <c:pt idx="5">
                  <c:v>NS/NR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</c:v>
                </c:pt>
                <c:pt idx="1">
                  <c:v>0.24</c:v>
                </c:pt>
                <c:pt idx="2">
                  <c:v>0.37</c:v>
                </c:pt>
                <c:pt idx="3">
                  <c:v>0.19</c:v>
                </c:pt>
                <c:pt idx="4">
                  <c:v>0.03</c:v>
                </c:pt>
                <c:pt idx="5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467-4762-BBDC-BA27FBACBB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00559984"/>
        <c:axId val="500564576"/>
      </c:barChart>
      <c:catAx>
        <c:axId val="50055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Montserrat Light" panose="00000400000000000000" pitchFamily="2" charset="0"/>
                <a:ea typeface="+mn-ea"/>
                <a:cs typeface="+mn-cs"/>
              </a:defRPr>
            </a:pPr>
            <a:endParaRPr lang="en-RO"/>
          </a:p>
        </c:txPr>
        <c:crossAx val="500564576"/>
        <c:crosses val="autoZero"/>
        <c:auto val="1"/>
        <c:lblAlgn val="ctr"/>
        <c:lblOffset val="100"/>
        <c:noMultiLvlLbl val="0"/>
      </c:catAx>
      <c:valAx>
        <c:axId val="500564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055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/>
          </a:solidFill>
          <a:latin typeface="Montserrat Light" panose="00000400000000000000" pitchFamily="2" charset="0"/>
        </a:defRPr>
      </a:pPr>
      <a:endParaRPr lang="en-RO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</c:v>
                </c:pt>
              </c:strCache>
            </c:strRef>
          </c:tx>
          <c:spPr>
            <a:solidFill>
              <a:srgbClr val="FFBD7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Pentru a vă stabili acolo?</c:v>
                </c:pt>
                <c:pt idx="1">
                  <c:v>Studii?</c:v>
                </c:pt>
                <c:pt idx="2">
                  <c:v>Pentru a lucra temporar acolo?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0.13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2D-4FC9-A0DC-01510FC0D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solidFill>
            <a:schemeClr val="accent6"/>
          </a:solidFill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656516728404075"/>
          <c:y val="4.6103499586157566E-2"/>
          <c:w val="0.52343483271595936"/>
          <c:h val="0.94661700047918595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BD7F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E8B9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D1B-40D1-BA5B-43E0AEA0F5CF}"/>
              </c:ext>
            </c:extLst>
          </c:dPt>
          <c:dPt>
            <c:idx val="1"/>
            <c:invertIfNegative val="0"/>
            <c:bubble3D val="0"/>
            <c:spPr>
              <a:solidFill>
                <a:srgbClr val="7E8B9E">
                  <a:alpha val="70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8D1B-40D1-BA5B-43E0AEA0F5CF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NS/NR</c:v>
                </c:pt>
                <c:pt idx="1">
                  <c:v>Alt motiv</c:v>
                </c:pt>
                <c:pt idx="2">
                  <c:v>Nu îmi ajung banii pentru traiul zilnic</c:v>
                </c:pt>
                <c:pt idx="3">
                  <c:v>Consider că lucrurile nu merg bine în România</c:v>
                </c:pt>
                <c:pt idx="4">
                  <c:v>Vreau să strâng bani pentru locuinţă</c:v>
                </c:pt>
                <c:pt idx="5">
                  <c:v>Mă atrag condițiile de viață de acolo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0.02</c:v>
                </c:pt>
                <c:pt idx="1">
                  <c:v>0.05</c:v>
                </c:pt>
                <c:pt idx="2">
                  <c:v>0.14000000000000001</c:v>
                </c:pt>
                <c:pt idx="3">
                  <c:v>0.2</c:v>
                </c:pt>
                <c:pt idx="4">
                  <c:v>0.21</c:v>
                </c:pt>
                <c:pt idx="5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1B-40D1-BA5B-43E0AEA0F5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accent6"/>
                </a:solidFill>
              </a:defRPr>
            </a:pPr>
            <a:endParaRPr lang="en-RO"/>
          </a:p>
        </c:tx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Foarte mare măsură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53D-4675-90D2-F95021F5B135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53D-4675-90D2-F95021F5B13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Relațiile cu prietenii</c:v>
                </c:pt>
                <c:pt idx="1">
                  <c:v>Viața familială</c:v>
                </c:pt>
                <c:pt idx="2">
                  <c:v>Viața profesională</c:v>
                </c:pt>
                <c:pt idx="3">
                  <c:v>Activitatea educațională</c:v>
                </c:pt>
                <c:pt idx="4">
                  <c:v>Timpul liber</c:v>
                </c:pt>
                <c:pt idx="5">
                  <c:v>Starea mentală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0.03</c:v>
                </c:pt>
                <c:pt idx="1">
                  <c:v>0.05</c:v>
                </c:pt>
                <c:pt idx="2">
                  <c:v>0.05</c:v>
                </c:pt>
                <c:pt idx="3">
                  <c:v>0.06</c:v>
                </c:pt>
                <c:pt idx="4">
                  <c:v>7.0000000000000007E-2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3D-4675-90D2-F95021F5B1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Mare măsură</c:v>
                </c:pt>
              </c:strCache>
            </c:strRef>
          </c:tx>
          <c:spPr>
            <a:solidFill>
              <a:srgbClr val="00BCD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Relațiile cu prietenii</c:v>
                </c:pt>
                <c:pt idx="1">
                  <c:v>Viața familială</c:v>
                </c:pt>
                <c:pt idx="2">
                  <c:v>Viața profesională</c:v>
                </c:pt>
                <c:pt idx="3">
                  <c:v>Activitatea educațională</c:v>
                </c:pt>
                <c:pt idx="4">
                  <c:v>Timpul liber</c:v>
                </c:pt>
                <c:pt idx="5">
                  <c:v>Starea mentală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0.08</c:v>
                </c:pt>
                <c:pt idx="1">
                  <c:v>0.1</c:v>
                </c:pt>
                <c:pt idx="2">
                  <c:v>0.14000000000000001</c:v>
                </c:pt>
                <c:pt idx="3">
                  <c:v>0.1</c:v>
                </c:pt>
                <c:pt idx="4">
                  <c:v>0.11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3D-4675-90D2-F95021F5B13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Mică măsură </c:v>
                </c:pt>
              </c:strCache>
            </c:strRef>
          </c:tx>
          <c:spPr>
            <a:solidFill>
              <a:srgbClr val="FFBD7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Relațiile cu prietenii</c:v>
                </c:pt>
                <c:pt idx="1">
                  <c:v>Viața familială</c:v>
                </c:pt>
                <c:pt idx="2">
                  <c:v>Viața profesională</c:v>
                </c:pt>
                <c:pt idx="3">
                  <c:v>Activitatea educațională</c:v>
                </c:pt>
                <c:pt idx="4">
                  <c:v>Timpul liber</c:v>
                </c:pt>
                <c:pt idx="5">
                  <c:v>Starea mentală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0.39</c:v>
                </c:pt>
                <c:pt idx="1">
                  <c:v>0.33</c:v>
                </c:pt>
                <c:pt idx="2">
                  <c:v>0.35</c:v>
                </c:pt>
                <c:pt idx="3">
                  <c:v>0.31</c:v>
                </c:pt>
                <c:pt idx="4">
                  <c:v>0.32</c:v>
                </c:pt>
                <c:pt idx="5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3D-4675-90D2-F95021F5B13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Foarte mică măsură /deloc </c:v>
                </c:pt>
              </c:strCache>
            </c:strRef>
          </c:tx>
          <c:spPr>
            <a:solidFill>
              <a:srgbClr val="FD837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Relațiile cu prietenii</c:v>
                </c:pt>
                <c:pt idx="1">
                  <c:v>Viața familială</c:v>
                </c:pt>
                <c:pt idx="2">
                  <c:v>Viața profesională</c:v>
                </c:pt>
                <c:pt idx="3">
                  <c:v>Activitatea educațională</c:v>
                </c:pt>
                <c:pt idx="4">
                  <c:v>Timpul liber</c:v>
                </c:pt>
                <c:pt idx="5">
                  <c:v>Starea mentală</c:v>
                </c:pt>
              </c:strCache>
            </c:strRef>
          </c:cat>
          <c:val>
            <c:numRef>
              <c:f>Sheet1!$E$2:$E$7</c:f>
              <c:numCache>
                <c:formatCode>0%</c:formatCode>
                <c:ptCount val="6"/>
                <c:pt idx="0">
                  <c:v>0.48</c:v>
                </c:pt>
                <c:pt idx="1">
                  <c:v>0.5</c:v>
                </c:pt>
                <c:pt idx="2">
                  <c:v>0.38</c:v>
                </c:pt>
                <c:pt idx="3">
                  <c:v>0.47</c:v>
                </c:pt>
                <c:pt idx="4">
                  <c:v>0.47</c:v>
                </c:pt>
                <c:pt idx="5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3D-4675-90D2-F95021F5B13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Relațiile cu prietenii</c:v>
                </c:pt>
                <c:pt idx="1">
                  <c:v>Viața familială</c:v>
                </c:pt>
                <c:pt idx="2">
                  <c:v>Viața profesională</c:v>
                </c:pt>
                <c:pt idx="3">
                  <c:v>Activitatea educațională</c:v>
                </c:pt>
                <c:pt idx="4">
                  <c:v>Timpul liber</c:v>
                </c:pt>
                <c:pt idx="5">
                  <c:v>Starea mentală</c:v>
                </c:pt>
              </c:strCache>
            </c:strRef>
          </c:cat>
          <c:val>
            <c:numRef>
              <c:f>Sheet1!$F$2:$F$7</c:f>
              <c:numCache>
                <c:formatCode>0%</c:formatCode>
                <c:ptCount val="6"/>
                <c:pt idx="0">
                  <c:v>0.02</c:v>
                </c:pt>
                <c:pt idx="1">
                  <c:v>0.02</c:v>
                </c:pt>
                <c:pt idx="2">
                  <c:v>0.08</c:v>
                </c:pt>
                <c:pt idx="3">
                  <c:v>0.06</c:v>
                </c:pt>
                <c:pt idx="4">
                  <c:v>0.03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3D-4675-90D2-F95021F5B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2.6580458641907778E-2"/>
          <c:y val="1.5337006566533324E-2"/>
          <c:w val="0.95176859591236063"/>
          <c:h val="0.1321452078016165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solidFill>
            <a:srgbClr val="002060"/>
          </a:solidFill>
          <a:latin typeface="Montserrat Light" panose="00000400000000000000" pitchFamily="2" charset="0"/>
        </a:defRPr>
      </a:pPr>
      <a:endParaRPr lang="en-RO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CD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1CFB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0E-4101-B84E-21BAA6655AB6}"/>
              </c:ext>
            </c:extLst>
          </c:dPt>
          <c:dPt>
            <c:idx val="1"/>
            <c:invertIfNegative val="0"/>
            <c:bubble3D val="0"/>
            <c:spPr>
              <a:solidFill>
                <a:srgbClr val="F1DD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0E-4101-B84E-21BAA6655AB6}"/>
              </c:ext>
            </c:extLst>
          </c:dPt>
          <c:dPt>
            <c:idx val="2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0E-4101-B84E-21BAA6655AB6}"/>
              </c:ext>
            </c:extLst>
          </c:dPt>
          <c:dPt>
            <c:idx val="3"/>
            <c:invertIfNegative val="0"/>
            <c:bubble3D val="0"/>
            <c:spPr>
              <a:solidFill>
                <a:srgbClr val="7E8B9E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80E-4101-B84E-21BAA6655AB6}"/>
              </c:ext>
            </c:extLst>
          </c:dPt>
          <c:dPt>
            <c:idx val="4"/>
            <c:invertIfNegative val="0"/>
            <c:bubble3D val="0"/>
            <c:spPr>
              <a:solidFill>
                <a:srgbClr val="7E8B9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80E-4101-B84E-21BAA6655A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Mai bine</c:v>
                </c:pt>
                <c:pt idx="1">
                  <c:v>Aproximativ la fel</c:v>
                </c:pt>
                <c:pt idx="2">
                  <c:v>Mai prost</c:v>
                </c:pt>
                <c:pt idx="3">
                  <c:v>Nu pot aprecia</c:v>
                </c:pt>
                <c:pt idx="4">
                  <c:v>Nu răspund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0.32</c:v>
                </c:pt>
                <c:pt idx="1">
                  <c:v>0.32</c:v>
                </c:pt>
                <c:pt idx="2">
                  <c:v>0.16</c:v>
                </c:pt>
                <c:pt idx="3">
                  <c:v>0.16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80E-4101-B84E-21BAA6655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00559984"/>
        <c:axId val="500564576"/>
      </c:barChart>
      <c:catAx>
        <c:axId val="50055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500564576"/>
        <c:crosses val="autoZero"/>
        <c:auto val="1"/>
        <c:lblAlgn val="ctr"/>
        <c:lblOffset val="100"/>
        <c:noMultiLvlLbl val="0"/>
      </c:catAx>
      <c:valAx>
        <c:axId val="500564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055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RO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CD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1CFB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BC-4A8E-B726-6363DD09F55E}"/>
              </c:ext>
            </c:extLst>
          </c:dPt>
          <c:dPt>
            <c:idx val="1"/>
            <c:invertIfNegative val="0"/>
            <c:bubble3D val="0"/>
            <c:spPr>
              <a:solidFill>
                <a:srgbClr val="F1DD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BC-4A8E-B726-6363DD09F55E}"/>
              </c:ext>
            </c:extLst>
          </c:dPt>
          <c:dPt>
            <c:idx val="2"/>
            <c:invertIfNegative val="0"/>
            <c:bubble3D val="0"/>
            <c:spPr>
              <a:solidFill>
                <a:srgbClr val="FFBD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9BC-4A8E-B726-6363DD09F55E}"/>
              </c:ext>
            </c:extLst>
          </c:dPt>
          <c:dPt>
            <c:idx val="3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9BC-4A8E-B726-6363DD09F55E}"/>
              </c:ext>
            </c:extLst>
          </c:dPt>
          <c:dPt>
            <c:idx val="4"/>
            <c:invertIfNegative val="0"/>
            <c:bubble3D val="0"/>
            <c:spPr>
              <a:solidFill>
                <a:srgbClr val="7E8B9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9BC-4A8E-B726-6363DD09F5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Light" panose="00000400000000000000" pitchFamily="2" charset="0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Foarte multă </c:v>
                </c:pt>
                <c:pt idx="1">
                  <c:v>Multă</c:v>
                </c:pt>
                <c:pt idx="2">
                  <c:v>Puțină </c:v>
                </c:pt>
                <c:pt idx="3">
                  <c:v>Foarte puțină/ Deloc </c:v>
                </c:pt>
                <c:pt idx="4">
                  <c:v>NS/NR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0.28999999999999998</c:v>
                </c:pt>
                <c:pt idx="1">
                  <c:v>0.51</c:v>
                </c:pt>
                <c:pt idx="2">
                  <c:v>0.12</c:v>
                </c:pt>
                <c:pt idx="3">
                  <c:v>0.02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BC-4A8E-B726-6363DD09F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00559984"/>
        <c:axId val="500564576"/>
      </c:barChart>
      <c:catAx>
        <c:axId val="50055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  <a:ea typeface="+mn-ea"/>
                <a:cs typeface="+mn-cs"/>
              </a:defRPr>
            </a:pPr>
            <a:endParaRPr lang="en-RO"/>
          </a:p>
        </c:txPr>
        <c:crossAx val="500564576"/>
        <c:crosses val="autoZero"/>
        <c:auto val="1"/>
        <c:lblAlgn val="ctr"/>
        <c:lblOffset val="100"/>
        <c:noMultiLvlLbl val="0"/>
      </c:catAx>
      <c:valAx>
        <c:axId val="500564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055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Montserrat Light" panose="00000400000000000000" pitchFamily="2" charset="0"/>
        </a:defRPr>
      </a:pPr>
      <a:endParaRPr lang="en-RO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CD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1CFB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A4-40C2-BBA9-E563DC18A90B}"/>
              </c:ext>
            </c:extLst>
          </c:dPt>
          <c:dPt>
            <c:idx val="1"/>
            <c:invertIfNegative val="0"/>
            <c:bubble3D val="0"/>
            <c:spPr>
              <a:solidFill>
                <a:srgbClr val="F1DD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A4-40C2-BBA9-E563DC18A90B}"/>
              </c:ext>
            </c:extLst>
          </c:dPt>
          <c:dPt>
            <c:idx val="2"/>
            <c:invertIfNegative val="0"/>
            <c:bubble3D val="0"/>
            <c:spPr>
              <a:solidFill>
                <a:srgbClr val="FFBD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2A4-40C2-BBA9-E563DC18A90B}"/>
              </c:ext>
            </c:extLst>
          </c:dPt>
          <c:dPt>
            <c:idx val="3"/>
            <c:invertIfNegative val="0"/>
            <c:bubble3D val="0"/>
            <c:spPr>
              <a:solidFill>
                <a:srgbClr val="FD8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2A4-40C2-BBA9-E563DC18A90B}"/>
              </c:ext>
            </c:extLst>
          </c:dPt>
          <c:dPt>
            <c:idx val="4"/>
            <c:invertIfNegative val="0"/>
            <c:bubble3D val="0"/>
            <c:spPr>
              <a:solidFill>
                <a:srgbClr val="7E8B9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2A4-40C2-BBA9-E563DC18A9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Light" panose="00000400000000000000" pitchFamily="2" charset="0"/>
                    <a:ea typeface="+mn-ea"/>
                    <a:cs typeface="+mn-cs"/>
                  </a:defRPr>
                </a:pPr>
                <a:endParaRPr lang="en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Foarte multă </c:v>
                </c:pt>
                <c:pt idx="1">
                  <c:v>Multă</c:v>
                </c:pt>
                <c:pt idx="2">
                  <c:v>Puțină </c:v>
                </c:pt>
                <c:pt idx="3">
                  <c:v>Foarte puțină/ Deloc </c:v>
                </c:pt>
                <c:pt idx="4">
                  <c:v>NS/NR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0.26</c:v>
                </c:pt>
                <c:pt idx="1">
                  <c:v>0.5</c:v>
                </c:pt>
                <c:pt idx="2">
                  <c:v>0.18</c:v>
                </c:pt>
                <c:pt idx="3">
                  <c:v>0.03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2A4-40C2-BBA9-E563DC18A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00559984"/>
        <c:axId val="500564576"/>
      </c:barChart>
      <c:catAx>
        <c:axId val="50055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  <a:ea typeface="+mn-ea"/>
                <a:cs typeface="+mn-cs"/>
              </a:defRPr>
            </a:pPr>
            <a:endParaRPr lang="en-RO"/>
          </a:p>
        </c:txPr>
        <c:crossAx val="500564576"/>
        <c:crosses val="autoZero"/>
        <c:auto val="1"/>
        <c:lblAlgn val="ctr"/>
        <c:lblOffset val="100"/>
        <c:noMultiLvlLbl val="0"/>
      </c:catAx>
      <c:valAx>
        <c:axId val="500564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055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0">
          <a:latin typeface="Montserrat Light" panose="00000400000000000000" pitchFamily="2" charset="0"/>
        </a:defRPr>
      </a:pPr>
      <a:endParaRPr lang="en-R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Foarte mulţumit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A40-4CEC-BF85-4CE3A34B6B22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A40-4CEC-BF85-4CE3A34B6B2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Veniturile pe care le obţineţi?</c:v>
                </c:pt>
                <c:pt idx="1">
                  <c:v>Locul dumneavoastră de muncă?</c:v>
                </c:pt>
                <c:pt idx="2">
                  <c:v>Modul în care vă petreceţi timpul liber?</c:v>
                </c:pt>
                <c:pt idx="3">
                  <c:v>Nivelul dumneavoastră de educaţie?</c:v>
                </c:pt>
                <c:pt idx="4">
                  <c:v>Condiţiile în care locuiţi?</c:v>
                </c:pt>
                <c:pt idx="5">
                  <c:v>Sănătatea proprie?</c:v>
                </c:pt>
                <c:pt idx="6">
                  <c:v>Relaţiile cu familia?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0.12</c:v>
                </c:pt>
                <c:pt idx="1">
                  <c:v>0.2</c:v>
                </c:pt>
                <c:pt idx="2">
                  <c:v>0.31</c:v>
                </c:pt>
                <c:pt idx="3">
                  <c:v>0.31</c:v>
                </c:pt>
                <c:pt idx="4">
                  <c:v>0.39</c:v>
                </c:pt>
                <c:pt idx="5">
                  <c:v>0.39</c:v>
                </c:pt>
                <c:pt idx="6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40-4CEC-BF85-4CE3A34B6B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Mulţumit</c:v>
                </c:pt>
              </c:strCache>
            </c:strRef>
          </c:tx>
          <c:spPr>
            <a:solidFill>
              <a:srgbClr val="00BCD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Veniturile pe care le obţineţi?</c:v>
                </c:pt>
                <c:pt idx="1">
                  <c:v>Locul dumneavoastră de muncă?</c:v>
                </c:pt>
                <c:pt idx="2">
                  <c:v>Modul în care vă petreceţi timpul liber?</c:v>
                </c:pt>
                <c:pt idx="3">
                  <c:v>Nivelul dumneavoastră de educaţie?</c:v>
                </c:pt>
                <c:pt idx="4">
                  <c:v>Condiţiile în care locuiţi?</c:v>
                </c:pt>
                <c:pt idx="5">
                  <c:v>Sănătatea proprie?</c:v>
                </c:pt>
                <c:pt idx="6">
                  <c:v>Relaţiile cu familia?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0.32</c:v>
                </c:pt>
                <c:pt idx="1">
                  <c:v>0.38</c:v>
                </c:pt>
                <c:pt idx="2">
                  <c:v>0.44</c:v>
                </c:pt>
                <c:pt idx="3">
                  <c:v>0.48</c:v>
                </c:pt>
                <c:pt idx="4">
                  <c:v>0.43</c:v>
                </c:pt>
                <c:pt idx="5">
                  <c:v>0.46</c:v>
                </c:pt>
                <c:pt idx="6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40-4CEC-BF85-4CE3A34B6B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Nici mulţumit, nici nemulţumit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Veniturile pe care le obţineţi?</c:v>
                </c:pt>
                <c:pt idx="1">
                  <c:v>Locul dumneavoastră de muncă?</c:v>
                </c:pt>
                <c:pt idx="2">
                  <c:v>Modul în care vă petreceţi timpul liber?</c:v>
                </c:pt>
                <c:pt idx="3">
                  <c:v>Nivelul dumneavoastră de educaţie?</c:v>
                </c:pt>
                <c:pt idx="4">
                  <c:v>Condiţiile în care locuiţi?</c:v>
                </c:pt>
                <c:pt idx="5">
                  <c:v>Sănătatea proprie?</c:v>
                </c:pt>
                <c:pt idx="6">
                  <c:v>Relaţiile cu familia?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0.27</c:v>
                </c:pt>
                <c:pt idx="1">
                  <c:v>0.21</c:v>
                </c:pt>
                <c:pt idx="2">
                  <c:v>0.2</c:v>
                </c:pt>
                <c:pt idx="3">
                  <c:v>0.16</c:v>
                </c:pt>
                <c:pt idx="4">
                  <c:v>0.13</c:v>
                </c:pt>
                <c:pt idx="5">
                  <c:v>0.11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40-4CEC-BF85-4CE3A34B6B2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Nemulţumit</c:v>
                </c:pt>
              </c:strCache>
            </c:strRef>
          </c:tx>
          <c:spPr>
            <a:solidFill>
              <a:srgbClr val="FFBD7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Veniturile pe care le obţineţi?</c:v>
                </c:pt>
                <c:pt idx="1">
                  <c:v>Locul dumneavoastră de muncă?</c:v>
                </c:pt>
                <c:pt idx="2">
                  <c:v>Modul în care vă petreceţi timpul liber?</c:v>
                </c:pt>
                <c:pt idx="3">
                  <c:v>Nivelul dumneavoastră de educaţie?</c:v>
                </c:pt>
                <c:pt idx="4">
                  <c:v>Condiţiile în care locuiţi?</c:v>
                </c:pt>
                <c:pt idx="5">
                  <c:v>Sănătatea proprie?</c:v>
                </c:pt>
                <c:pt idx="6">
                  <c:v>Relaţiile cu familia?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0.16</c:v>
                </c:pt>
                <c:pt idx="1">
                  <c:v>0.09</c:v>
                </c:pt>
                <c:pt idx="2">
                  <c:v>0.04</c:v>
                </c:pt>
                <c:pt idx="3">
                  <c:v>0.04</c:v>
                </c:pt>
                <c:pt idx="4">
                  <c:v>0.03</c:v>
                </c:pt>
                <c:pt idx="5">
                  <c:v>0.02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40-4CEC-BF85-4CE3A34B6B2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Foarte nemulţumit</c:v>
                </c:pt>
              </c:strCache>
            </c:strRef>
          </c:tx>
          <c:spPr>
            <a:solidFill>
              <a:srgbClr val="FD8374"/>
            </a:solidFill>
            <a:ln>
              <a:noFill/>
            </a:ln>
          </c:spPr>
          <c:invertIfNegative val="0"/>
          <c:dLbls>
            <c:dLbl>
              <c:idx val="2"/>
              <c:layout>
                <c:manualLayout>
                  <c:x val="-1.9242064795519092E-16"/>
                  <c:y val="-1.9285755097105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A40-4CEC-BF85-4CE3A34B6B22}"/>
                </c:ext>
              </c:extLst>
            </c:dLbl>
            <c:dLbl>
              <c:idx val="3"/>
              <c:layout>
                <c:manualLayout>
                  <c:x val="2.6239482383854907E-3"/>
                  <c:y val="-2.169647448424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A40-4CEC-BF85-4CE3A34B6B22}"/>
                </c:ext>
              </c:extLst>
            </c:dLbl>
            <c:dLbl>
              <c:idx val="4"/>
              <c:layout>
                <c:manualLayout>
                  <c:x val="0"/>
                  <c:y val="-2.41071938713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A40-4CEC-BF85-4CE3A34B6B22}"/>
                </c:ext>
              </c:extLst>
            </c:dLbl>
            <c:dLbl>
              <c:idx val="5"/>
              <c:layout>
                <c:manualLayout>
                  <c:x val="0"/>
                  <c:y val="-1.6875035709967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A40-4CEC-BF85-4CE3A34B6B22}"/>
                </c:ext>
              </c:extLst>
            </c:dLbl>
            <c:dLbl>
              <c:idx val="6"/>
              <c:layout>
                <c:manualLayout>
                  <c:x val="2.6239482383854907E-3"/>
                  <c:y val="3.1339352032796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A40-4CEC-BF85-4CE3A34B6B2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Veniturile pe care le obţineţi?</c:v>
                </c:pt>
                <c:pt idx="1">
                  <c:v>Locul dumneavoastră de muncă?</c:v>
                </c:pt>
                <c:pt idx="2">
                  <c:v>Modul în care vă petreceţi timpul liber?</c:v>
                </c:pt>
                <c:pt idx="3">
                  <c:v>Nivelul dumneavoastră de educaţie?</c:v>
                </c:pt>
                <c:pt idx="4">
                  <c:v>Condiţiile în care locuiţi?</c:v>
                </c:pt>
                <c:pt idx="5">
                  <c:v>Sănătatea proprie?</c:v>
                </c:pt>
                <c:pt idx="6">
                  <c:v>Relaţiile cu familia?</c:v>
                </c:pt>
              </c:strCache>
            </c:strRef>
          </c:cat>
          <c:val>
            <c:numRef>
              <c:f>Sheet1!$F$2:$F$8</c:f>
              <c:numCache>
                <c:formatCode>0%</c:formatCode>
                <c:ptCount val="7"/>
                <c:pt idx="0">
                  <c:v>0.05</c:v>
                </c:pt>
                <c:pt idx="1">
                  <c:v>0.02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A40-4CEC-BF85-4CE3A34B6B2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rgbClr val="7E8B9E"/>
            </a:solidFill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A40-4CEC-BF85-4CE3A34B6B2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A40-4CEC-BF85-4CE3A34B6B22}"/>
                </c:ext>
              </c:extLst>
            </c:dLbl>
            <c:dLbl>
              <c:idx val="4"/>
              <c:layout>
                <c:manualLayout>
                  <c:x val="2.6239482383854907E-3"/>
                  <c:y val="4.0982229581349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A40-4CEC-BF85-4CE3A34B6B22}"/>
                </c:ext>
              </c:extLst>
            </c:dLbl>
            <c:dLbl>
              <c:idx val="5"/>
              <c:layout>
                <c:manualLayout>
                  <c:x val="2.6239482383854907E-3"/>
                  <c:y val="4.339294896848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A40-4CEC-BF85-4CE3A34B6B2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A40-4CEC-BF85-4CE3A34B6B2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Veniturile pe care le obţineţi?</c:v>
                </c:pt>
                <c:pt idx="1">
                  <c:v>Locul dumneavoastră de muncă?</c:v>
                </c:pt>
                <c:pt idx="2">
                  <c:v>Modul în care vă petreceţi timpul liber?</c:v>
                </c:pt>
                <c:pt idx="3">
                  <c:v>Nivelul dumneavoastră de educaţie?</c:v>
                </c:pt>
                <c:pt idx="4">
                  <c:v>Condiţiile în care locuiţi?</c:v>
                </c:pt>
                <c:pt idx="5">
                  <c:v>Sănătatea proprie?</c:v>
                </c:pt>
                <c:pt idx="6">
                  <c:v>Relaţiile cu familia?</c:v>
                </c:pt>
              </c:strCache>
            </c:strRef>
          </c:cat>
          <c:val>
            <c:numRef>
              <c:f>Sheet1!$G$2:$G$8</c:f>
              <c:numCache>
                <c:formatCode>0%</c:formatCode>
                <c:ptCount val="7"/>
                <c:pt idx="0">
                  <c:v>0.08</c:v>
                </c:pt>
                <c:pt idx="1">
                  <c:v>0.1</c:v>
                </c:pt>
                <c:pt idx="2">
                  <c:v>0</c:v>
                </c:pt>
                <c:pt idx="3">
                  <c:v>0</c:v>
                </c:pt>
                <c:pt idx="4">
                  <c:v>0.01</c:v>
                </c:pt>
                <c:pt idx="5">
                  <c:v>0.01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A40-4CEC-BF85-4CE3A34B6B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2.8806819455522482E-2"/>
          <c:y val="1.5337006566533324E-2"/>
          <c:w val="0.949542301816237"/>
          <c:h val="4.9368495921803104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C6A-437F-B169-27A7FB5C3873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NS/NR</c:v>
                </c:pt>
                <c:pt idx="1">
                  <c:v>Nu ne ajung nici pentru strictul necesar</c:v>
                </c:pt>
                <c:pt idx="2">
                  <c:v>Reuşim să avem tot ce ne trebuie, fără să ne restrângem de la ceva</c:v>
                </c:pt>
                <c:pt idx="3">
                  <c:v>Ne ajung numai pentru strictul necesar</c:v>
                </c:pt>
                <c:pt idx="4">
                  <c:v>Reuşim să cumpărăm şi unele bunuri mai scumpe, dar cu restrângeri în alte domenii</c:v>
                </c:pt>
                <c:pt idx="5">
                  <c:v>Ne ajung pentru un trai decent, dar nu ne permitem cumpărarea unor bunuri mai scumpe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0.03</c:v>
                </c:pt>
                <c:pt idx="1">
                  <c:v>0.06</c:v>
                </c:pt>
                <c:pt idx="2">
                  <c:v>0.13</c:v>
                </c:pt>
                <c:pt idx="3">
                  <c:v>0.14000000000000001</c:v>
                </c:pt>
                <c:pt idx="4">
                  <c:v>0.31</c:v>
                </c:pt>
                <c:pt idx="5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A-437F-B169-27A7FB5C38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D837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NS/NR</c:v>
                </c:pt>
                <c:pt idx="1">
                  <c:v>Nu ne ajung nici pentru strictul necesar</c:v>
                </c:pt>
                <c:pt idx="2">
                  <c:v>Reuşim să avem tot ce ne trebuie, fără să ne restrângem de la ceva</c:v>
                </c:pt>
                <c:pt idx="3">
                  <c:v>Ne ajung numai pentru strictul necesar</c:v>
                </c:pt>
                <c:pt idx="4">
                  <c:v>Reuşim să cumpărăm şi unele bunuri mai scumpe, dar cu restrângeri în alte domenii</c:v>
                </c:pt>
                <c:pt idx="5">
                  <c:v>Ne ajung pentru un trai decent, dar nu ne permitem cumpărarea unor bunuri mai scumpe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</c:v>
                </c:pt>
                <c:pt idx="1">
                  <c:v>0.01</c:v>
                </c:pt>
                <c:pt idx="2">
                  <c:v>0.26</c:v>
                </c:pt>
                <c:pt idx="3">
                  <c:v>0.05</c:v>
                </c:pt>
                <c:pt idx="4">
                  <c:v>0.39</c:v>
                </c:pt>
                <c:pt idx="5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6A-437F-B169-27A7FB5C3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91348202166741"/>
          <c:y val="0.15654300562039294"/>
          <c:w val="0.48565480266721239"/>
          <c:h val="0.81693908112108704"/>
        </c:manualLayout>
      </c:layout>
      <c:barChart>
        <c:barDir val="bar"/>
        <c:grouping val="percent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 reprezintă deloc o problemă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616-41DF-B407-007ED8DE1EBB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616-41DF-B407-007ED8DE1EBB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Posibilitatea tinerilor de a urma studiile dorite?</c:v>
                </c:pt>
                <c:pt idx="1">
                  <c:v>Accesul tinerilor la servicii medicale de calitate?</c:v>
                </c:pt>
                <c:pt idx="2">
                  <c:v>Condiţiile de trai ale tinerilor?</c:v>
                </c:pt>
                <c:pt idx="3">
                  <c:v>Condiţiile necesare pentru întemeierea unei familii?</c:v>
                </c:pt>
                <c:pt idx="4">
                  <c:v>Șansa tinerilor de a avea un loc de muncă de calitate (stabil și cu un program de muncă și un salariu decent)?</c:v>
                </c:pt>
                <c:pt idx="5">
                  <c:v>Șansa tinerilor de a avea o locuinţă corespunzătoare?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0.18</c:v>
                </c:pt>
                <c:pt idx="1">
                  <c:v>0.16</c:v>
                </c:pt>
                <c:pt idx="2">
                  <c:v>0.06</c:v>
                </c:pt>
                <c:pt idx="3">
                  <c:v>0.04</c:v>
                </c:pt>
                <c:pt idx="4">
                  <c:v>0.04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16-41DF-B407-007ED8DE1E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Nu prea este o problemă</c:v>
                </c:pt>
              </c:strCache>
            </c:strRef>
          </c:tx>
          <c:spPr>
            <a:solidFill>
              <a:srgbClr val="00BCD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Posibilitatea tinerilor de a urma studiile dorite?</c:v>
                </c:pt>
                <c:pt idx="1">
                  <c:v>Accesul tinerilor la servicii medicale de calitate?</c:v>
                </c:pt>
                <c:pt idx="2">
                  <c:v>Condiţiile de trai ale tinerilor?</c:v>
                </c:pt>
                <c:pt idx="3">
                  <c:v>Condiţiile necesare pentru întemeierea unei familii?</c:v>
                </c:pt>
                <c:pt idx="4">
                  <c:v>Șansa tinerilor de a avea un loc de muncă de calitate (stabil și cu un program de muncă și un salariu decent)?</c:v>
                </c:pt>
                <c:pt idx="5">
                  <c:v>Șansa tinerilor de a avea o locuinţă corespunzătoare?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0.34</c:v>
                </c:pt>
                <c:pt idx="1">
                  <c:v>0.27</c:v>
                </c:pt>
                <c:pt idx="2">
                  <c:v>0.25</c:v>
                </c:pt>
                <c:pt idx="3">
                  <c:v>0.28000000000000003</c:v>
                </c:pt>
                <c:pt idx="4">
                  <c:v>0.16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16-41DF-B407-007ED8DE1E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Reprezintă o problemă</c:v>
                </c:pt>
              </c:strCache>
            </c:strRef>
          </c:tx>
          <c:spPr>
            <a:solidFill>
              <a:srgbClr val="FFBD7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Posibilitatea tinerilor de a urma studiile dorite?</c:v>
                </c:pt>
                <c:pt idx="1">
                  <c:v>Accesul tinerilor la servicii medicale de calitate?</c:v>
                </c:pt>
                <c:pt idx="2">
                  <c:v>Condiţiile de trai ale tinerilor?</c:v>
                </c:pt>
                <c:pt idx="3">
                  <c:v>Condiţiile necesare pentru întemeierea unei familii?</c:v>
                </c:pt>
                <c:pt idx="4">
                  <c:v>Șansa tinerilor de a avea un loc de muncă de calitate (stabil și cu un program de muncă și un salariu decent)?</c:v>
                </c:pt>
                <c:pt idx="5">
                  <c:v>Șansa tinerilor de a avea o locuinţă corespunzătoare?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0.3</c:v>
                </c:pt>
                <c:pt idx="1">
                  <c:v>0.31</c:v>
                </c:pt>
                <c:pt idx="2">
                  <c:v>0.44</c:v>
                </c:pt>
                <c:pt idx="3">
                  <c:v>0.37</c:v>
                </c:pt>
                <c:pt idx="4">
                  <c:v>0.52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16-41DF-B407-007ED8DE1EB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Reprezintă o problemă foarte serioasă</c:v>
                </c:pt>
              </c:strCache>
            </c:strRef>
          </c:tx>
          <c:spPr>
            <a:solidFill>
              <a:srgbClr val="FD837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Posibilitatea tinerilor de a urma studiile dorite?</c:v>
                </c:pt>
                <c:pt idx="1">
                  <c:v>Accesul tinerilor la servicii medicale de calitate?</c:v>
                </c:pt>
                <c:pt idx="2">
                  <c:v>Condiţiile de trai ale tinerilor?</c:v>
                </c:pt>
                <c:pt idx="3">
                  <c:v>Condiţiile necesare pentru întemeierea unei familii?</c:v>
                </c:pt>
                <c:pt idx="4">
                  <c:v>Șansa tinerilor de a avea un loc de muncă de calitate (stabil și cu un program de muncă și un salariu decent)?</c:v>
                </c:pt>
                <c:pt idx="5">
                  <c:v>Șansa tinerilor de a avea o locuinţă corespunzătoare?</c:v>
                </c:pt>
              </c:strCache>
            </c:strRef>
          </c:cat>
          <c:val>
            <c:numRef>
              <c:f>Sheet1!$E$2:$E$7</c:f>
              <c:numCache>
                <c:formatCode>0%</c:formatCode>
                <c:ptCount val="6"/>
                <c:pt idx="0">
                  <c:v>0.15</c:v>
                </c:pt>
                <c:pt idx="1">
                  <c:v>0.19</c:v>
                </c:pt>
                <c:pt idx="2">
                  <c:v>0.2</c:v>
                </c:pt>
                <c:pt idx="3">
                  <c:v>0.21</c:v>
                </c:pt>
                <c:pt idx="4">
                  <c:v>0.25</c:v>
                </c:pt>
                <c:pt idx="5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616-41DF-B407-007ED8DE1EB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rgbClr val="7E8B9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Posibilitatea tinerilor de a urma studiile dorite?</c:v>
                </c:pt>
                <c:pt idx="1">
                  <c:v>Accesul tinerilor la servicii medicale de calitate?</c:v>
                </c:pt>
                <c:pt idx="2">
                  <c:v>Condiţiile de trai ale tinerilor?</c:v>
                </c:pt>
                <c:pt idx="3">
                  <c:v>Condiţiile necesare pentru întemeierea unei familii?</c:v>
                </c:pt>
                <c:pt idx="4">
                  <c:v>Șansa tinerilor de a avea un loc de muncă de calitate (stabil și cu un program de muncă și un salariu decent)?</c:v>
                </c:pt>
                <c:pt idx="5">
                  <c:v>Șansa tinerilor de a avea o locuinţă corespunzătoare?</c:v>
                </c:pt>
              </c:strCache>
            </c:strRef>
          </c:cat>
          <c:val>
            <c:numRef>
              <c:f>Sheet1!$F$2:$F$7</c:f>
              <c:numCache>
                <c:formatCode>0%</c:formatCode>
                <c:ptCount val="6"/>
                <c:pt idx="0">
                  <c:v>0.03</c:v>
                </c:pt>
                <c:pt idx="1">
                  <c:v>7.0000000000000007E-2</c:v>
                </c:pt>
                <c:pt idx="2">
                  <c:v>0.05</c:v>
                </c:pt>
                <c:pt idx="3">
                  <c:v>0.1</c:v>
                </c:pt>
                <c:pt idx="4">
                  <c:v>0.03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16-41DF-B407-007ED8DE1E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5.1072867116243089E-3"/>
          <c:y val="0"/>
          <c:w val="0.97324188570200598"/>
          <c:h val="0.1250669838145231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91348202166741"/>
          <c:y val="0.15654300562039294"/>
          <c:w val="0.48565480266721239"/>
          <c:h val="0.81693908112108704"/>
        </c:manualLayout>
      </c:layout>
      <c:barChart>
        <c:barDir val="bar"/>
        <c:grouping val="percent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În mare măsură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E4F-424D-BEEF-75908C11E07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E4F-424D-BEEF-75908C11E074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Sistemul educațional pregătește tinerii pentru a fi capabili să dezvolte o afacere proprie</c:v>
                </c:pt>
                <c:pt idx="1">
                  <c:v>În sistemul de educație actual tinerii dobândesc competențele care sunt cerute de angajatori  </c:v>
                </c:pt>
                <c:pt idx="2">
                  <c:v>Sistemul educațional pregătește tinerii pentru profesii cerute pe piața muncii</c:v>
                </c:pt>
                <c:pt idx="3">
                  <c:v>În sistemul educațional tinerii deprind competențe sociale și civice necesare pentru a fi un cetațean activ în societate 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0.06</c:v>
                </c:pt>
                <c:pt idx="1">
                  <c:v>7.0000000000000007E-2</c:v>
                </c:pt>
                <c:pt idx="2">
                  <c:v>0.12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4F-424D-BEEF-75908C11E0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Într-o oarecare măsură</c:v>
                </c:pt>
              </c:strCache>
            </c:strRef>
          </c:tx>
          <c:spPr>
            <a:solidFill>
              <a:srgbClr val="F1DD6A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Sistemul educațional pregătește tinerii pentru a fi capabili să dezvolte o afacere proprie</c:v>
                </c:pt>
                <c:pt idx="1">
                  <c:v>În sistemul de educație actual tinerii dobândesc competențele care sunt cerute de angajatori  </c:v>
                </c:pt>
                <c:pt idx="2">
                  <c:v>Sistemul educațional pregătește tinerii pentru profesii cerute pe piața muncii</c:v>
                </c:pt>
                <c:pt idx="3">
                  <c:v>În sistemul educațional tinerii deprind competențe sociale și civice necesare pentru a fi un cetațean activ în societate 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0.27</c:v>
                </c:pt>
                <c:pt idx="1">
                  <c:v>0.39</c:v>
                </c:pt>
                <c:pt idx="2">
                  <c:v>0.44</c:v>
                </c:pt>
                <c:pt idx="3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4F-424D-BEEF-75908C11E07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În mică măsură/ Deloc</c:v>
                </c:pt>
              </c:strCache>
            </c:strRef>
          </c:tx>
          <c:spPr>
            <a:solidFill>
              <a:srgbClr val="FD837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Sistemul educațional pregătește tinerii pentru a fi capabili să dezvolte o afacere proprie</c:v>
                </c:pt>
                <c:pt idx="1">
                  <c:v>În sistemul de educație actual tinerii dobândesc competențele care sunt cerute de angajatori  </c:v>
                </c:pt>
                <c:pt idx="2">
                  <c:v>Sistemul educațional pregătește tinerii pentru profesii cerute pe piața muncii</c:v>
                </c:pt>
                <c:pt idx="3">
                  <c:v>În sistemul educațional tinerii deprind competențe sociale și civice necesare pentru a fi un cetațean activ în societate 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0.61</c:v>
                </c:pt>
                <c:pt idx="1">
                  <c:v>0.5</c:v>
                </c:pt>
                <c:pt idx="2">
                  <c:v>0.41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4F-424D-BEEF-75908C11E07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rgbClr val="7E8B9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Sistemul educațional pregătește tinerii pentru a fi capabili să dezvolte o afacere proprie</c:v>
                </c:pt>
                <c:pt idx="1">
                  <c:v>În sistemul de educație actual tinerii dobândesc competențele care sunt cerute de angajatori  </c:v>
                </c:pt>
                <c:pt idx="2">
                  <c:v>Sistemul educațional pregătește tinerii pentru profesii cerute pe piața muncii</c:v>
                </c:pt>
                <c:pt idx="3">
                  <c:v>În sistemul educațional tinerii deprind competențe sociale și civice necesare pentru a fi un cetațean activ în societate 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0.06</c:v>
                </c:pt>
                <c:pt idx="1">
                  <c:v>0.04</c:v>
                </c:pt>
                <c:pt idx="2">
                  <c:v>0.03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4F-424D-BEEF-75908C11E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2.2428056936786827E-2"/>
          <c:y val="1.5337006566533324E-2"/>
          <c:w val="0.95592099330545066"/>
          <c:h val="0.11204719998739593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Foarte bune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A5D-4F1D-8D7C-B77F88E1D4EF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A5D-4F1D-8D7C-B77F88E1D4E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Antreprenoriale</c:v>
                </c:pt>
                <c:pt idx="1">
                  <c:v>Matematice și de bază în științe și tehnologii</c:v>
                </c:pt>
                <c:pt idx="2">
                  <c:v>Culturale</c:v>
                </c:pt>
                <c:pt idx="3">
                  <c:v>A învăța să înveți (learning to learn)</c:v>
                </c:pt>
                <c:pt idx="4">
                  <c:v>Sociale și civice</c:v>
                </c:pt>
                <c:pt idx="5">
                  <c:v>Comunicare în limbi străine</c:v>
                </c:pt>
                <c:pt idx="6">
                  <c:v>Digitale </c:v>
                </c:pt>
                <c:pt idx="7">
                  <c:v>Comunicare în limba română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0.12</c:v>
                </c:pt>
                <c:pt idx="1">
                  <c:v>0.15</c:v>
                </c:pt>
                <c:pt idx="2">
                  <c:v>0.15</c:v>
                </c:pt>
                <c:pt idx="3">
                  <c:v>0.19</c:v>
                </c:pt>
                <c:pt idx="4">
                  <c:v>0.23</c:v>
                </c:pt>
                <c:pt idx="5">
                  <c:v>0.24</c:v>
                </c:pt>
                <c:pt idx="6">
                  <c:v>0.35</c:v>
                </c:pt>
                <c:pt idx="7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D-4F1D-8D7C-B77F88E1D4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Bune</c:v>
                </c:pt>
              </c:strCache>
            </c:strRef>
          </c:tx>
          <c:spPr>
            <a:solidFill>
              <a:srgbClr val="00BCD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Antreprenoriale</c:v>
                </c:pt>
                <c:pt idx="1">
                  <c:v>Matematice și de bază în științe și tehnologii</c:v>
                </c:pt>
                <c:pt idx="2">
                  <c:v>Culturale</c:v>
                </c:pt>
                <c:pt idx="3">
                  <c:v>A învăța să înveți (learning to learn)</c:v>
                </c:pt>
                <c:pt idx="4">
                  <c:v>Sociale și civice</c:v>
                </c:pt>
                <c:pt idx="5">
                  <c:v>Comunicare în limbi străine</c:v>
                </c:pt>
                <c:pt idx="6">
                  <c:v>Digitale </c:v>
                </c:pt>
                <c:pt idx="7">
                  <c:v>Comunicare în limba română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0.2</c:v>
                </c:pt>
                <c:pt idx="1">
                  <c:v>0.31</c:v>
                </c:pt>
                <c:pt idx="2">
                  <c:v>0.38</c:v>
                </c:pt>
                <c:pt idx="3">
                  <c:v>0.38</c:v>
                </c:pt>
                <c:pt idx="4">
                  <c:v>0.42</c:v>
                </c:pt>
                <c:pt idx="5">
                  <c:v>0.35</c:v>
                </c:pt>
                <c:pt idx="6">
                  <c:v>0.36</c:v>
                </c:pt>
                <c:pt idx="7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5D-4F1D-8D7C-B77F88E1D4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Medii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Antreprenoriale</c:v>
                </c:pt>
                <c:pt idx="1">
                  <c:v>Matematice și de bază în științe și tehnologii</c:v>
                </c:pt>
                <c:pt idx="2">
                  <c:v>Culturale</c:v>
                </c:pt>
                <c:pt idx="3">
                  <c:v>A învăța să înveți (learning to learn)</c:v>
                </c:pt>
                <c:pt idx="4">
                  <c:v>Sociale și civice</c:v>
                </c:pt>
                <c:pt idx="5">
                  <c:v>Comunicare în limbi străine</c:v>
                </c:pt>
                <c:pt idx="6">
                  <c:v>Digitale </c:v>
                </c:pt>
                <c:pt idx="7">
                  <c:v>Comunicare în limba română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0.31</c:v>
                </c:pt>
                <c:pt idx="1">
                  <c:v>0.32</c:v>
                </c:pt>
                <c:pt idx="2">
                  <c:v>0.28000000000000003</c:v>
                </c:pt>
                <c:pt idx="3">
                  <c:v>0.22</c:v>
                </c:pt>
                <c:pt idx="4">
                  <c:v>0.22</c:v>
                </c:pt>
                <c:pt idx="5">
                  <c:v>0.25</c:v>
                </c:pt>
                <c:pt idx="6">
                  <c:v>0.21</c:v>
                </c:pt>
                <c:pt idx="7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5D-4F1D-8D7C-B77F88E1D4E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Slabe</c:v>
                </c:pt>
              </c:strCache>
            </c:strRef>
          </c:tx>
          <c:spPr>
            <a:solidFill>
              <a:srgbClr val="FFBD7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Antreprenoriale</c:v>
                </c:pt>
                <c:pt idx="1">
                  <c:v>Matematice și de bază în științe și tehnologii</c:v>
                </c:pt>
                <c:pt idx="2">
                  <c:v>Culturale</c:v>
                </c:pt>
                <c:pt idx="3">
                  <c:v>A învăța să înveți (learning to learn)</c:v>
                </c:pt>
                <c:pt idx="4">
                  <c:v>Sociale și civice</c:v>
                </c:pt>
                <c:pt idx="5">
                  <c:v>Comunicare în limbi străine</c:v>
                </c:pt>
                <c:pt idx="6">
                  <c:v>Digitale </c:v>
                </c:pt>
                <c:pt idx="7">
                  <c:v>Comunicare în limba română</c:v>
                </c:pt>
              </c:strCache>
            </c:strRef>
          </c:cat>
          <c:val>
            <c:numRef>
              <c:f>Sheet1!$E$2:$E$9</c:f>
              <c:numCache>
                <c:formatCode>0%</c:formatCode>
                <c:ptCount val="8"/>
                <c:pt idx="0">
                  <c:v>0.18</c:v>
                </c:pt>
                <c:pt idx="1">
                  <c:v>0.15</c:v>
                </c:pt>
                <c:pt idx="2">
                  <c:v>0.12</c:v>
                </c:pt>
                <c:pt idx="3">
                  <c:v>0.08</c:v>
                </c:pt>
                <c:pt idx="4">
                  <c:v>0.08</c:v>
                </c:pt>
                <c:pt idx="5">
                  <c:v>0.11</c:v>
                </c:pt>
                <c:pt idx="6">
                  <c:v>0.06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5D-4F1D-8D7C-B77F88E1D4E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Foarte slabe</c:v>
                </c:pt>
              </c:strCache>
            </c:strRef>
          </c:tx>
          <c:spPr>
            <a:solidFill>
              <a:srgbClr val="FD8374"/>
            </a:solidFill>
            <a:ln>
              <a:noFill/>
            </a:ln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A5D-4F1D-8D7C-B77F88E1D4E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Antreprenoriale</c:v>
                </c:pt>
                <c:pt idx="1">
                  <c:v>Matematice și de bază în științe și tehnologii</c:v>
                </c:pt>
                <c:pt idx="2">
                  <c:v>Culturale</c:v>
                </c:pt>
                <c:pt idx="3">
                  <c:v>A învăța să înveți (learning to learn)</c:v>
                </c:pt>
                <c:pt idx="4">
                  <c:v>Sociale și civice</c:v>
                </c:pt>
                <c:pt idx="5">
                  <c:v>Comunicare în limbi străine</c:v>
                </c:pt>
                <c:pt idx="6">
                  <c:v>Digitale </c:v>
                </c:pt>
                <c:pt idx="7">
                  <c:v>Comunicare în limba română</c:v>
                </c:pt>
              </c:strCache>
            </c:strRef>
          </c:cat>
          <c:val>
            <c:numRef>
              <c:f>Sheet1!$F$2:$F$9</c:f>
              <c:numCache>
                <c:formatCode>0%</c:formatCode>
                <c:ptCount val="8"/>
                <c:pt idx="0">
                  <c:v>0.14000000000000001</c:v>
                </c:pt>
                <c:pt idx="1">
                  <c:v>0.06</c:v>
                </c:pt>
                <c:pt idx="2">
                  <c:v>0.05</c:v>
                </c:pt>
                <c:pt idx="3">
                  <c:v>0.05</c:v>
                </c:pt>
                <c:pt idx="4">
                  <c:v>0.02</c:v>
                </c:pt>
                <c:pt idx="5">
                  <c:v>0.04</c:v>
                </c:pt>
                <c:pt idx="6">
                  <c:v>0.02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5D-4F1D-8D7C-B77F88E1D4E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rgbClr val="7E8B9E"/>
            </a:solidFill>
          </c:spPr>
          <c:invertIfNegative val="0"/>
          <c:dLbls>
            <c:dLbl>
              <c:idx val="1"/>
              <c:layout>
                <c:manualLayout>
                  <c:x val="2.6239482383852986E-3"/>
                  <c:y val="-1.9285755097105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A5D-4F1D-8D7C-B77F88E1D4EF}"/>
                </c:ext>
              </c:extLst>
            </c:dLbl>
            <c:dLbl>
              <c:idx val="4"/>
              <c:layout>
                <c:manualLayout>
                  <c:x val="5.2478964767709814E-3"/>
                  <c:y val="-2.169647448424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A5D-4F1D-8D7C-B77F88E1D4EF}"/>
                </c:ext>
              </c:extLst>
            </c:dLbl>
            <c:dLbl>
              <c:idx val="5"/>
              <c:layout>
                <c:manualLayout>
                  <c:x val="2.6239482383852986E-3"/>
                  <c:y val="-2.1696474484243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A5D-4F1D-8D7C-B77F88E1D4E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A5D-4F1D-8D7C-B77F88E1D4E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A5D-4F1D-8D7C-B77F88E1D4E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Antreprenoriale</c:v>
                </c:pt>
                <c:pt idx="1">
                  <c:v>Matematice și de bază în științe și tehnologii</c:v>
                </c:pt>
                <c:pt idx="2">
                  <c:v>Culturale</c:v>
                </c:pt>
                <c:pt idx="3">
                  <c:v>A învăța să înveți (learning to learn)</c:v>
                </c:pt>
                <c:pt idx="4">
                  <c:v>Sociale și civice</c:v>
                </c:pt>
                <c:pt idx="5">
                  <c:v>Comunicare în limbi străine</c:v>
                </c:pt>
                <c:pt idx="6">
                  <c:v>Digitale </c:v>
                </c:pt>
                <c:pt idx="7">
                  <c:v>Comunicare în limba română</c:v>
                </c:pt>
              </c:strCache>
            </c:strRef>
          </c:cat>
          <c:val>
            <c:numRef>
              <c:f>Sheet1!$G$2:$G$9</c:f>
              <c:numCache>
                <c:formatCode>0%</c:formatCode>
                <c:ptCount val="8"/>
                <c:pt idx="0">
                  <c:v>0.05</c:v>
                </c:pt>
                <c:pt idx="1">
                  <c:v>0.01</c:v>
                </c:pt>
                <c:pt idx="2">
                  <c:v>0.02</c:v>
                </c:pt>
                <c:pt idx="3">
                  <c:v>0.08</c:v>
                </c:pt>
                <c:pt idx="4">
                  <c:v>0.03</c:v>
                </c:pt>
                <c:pt idx="5">
                  <c:v>0.01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A5D-4F1D-8D7C-B77F88E1D4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2.8806819455522482E-2"/>
          <c:y val="1.5337006566533324E-2"/>
          <c:w val="0.949542301816237"/>
          <c:h val="4.9368495921803104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Școală (Învățare formală)</c:v>
                </c:pt>
              </c:strCache>
            </c:strRef>
          </c:tx>
          <c:spPr>
            <a:solidFill>
              <a:srgbClr val="71CFB4"/>
            </a:solidFill>
            <a:ln>
              <a:noFill/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960-4397-AD9F-B1F37BFF440A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960-4397-AD9F-B1F37BFF440A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Antreprenoriale</c:v>
                </c:pt>
                <c:pt idx="1">
                  <c:v>Culturale</c:v>
                </c:pt>
                <c:pt idx="2">
                  <c:v>Sociale și civice</c:v>
                </c:pt>
                <c:pt idx="3">
                  <c:v>Digitale </c:v>
                </c:pt>
                <c:pt idx="4">
                  <c:v>A învăța să înveți (learning to learn)</c:v>
                </c:pt>
                <c:pt idx="5">
                  <c:v>Comunicare în limbi străine</c:v>
                </c:pt>
                <c:pt idx="6">
                  <c:v>Comunicare în limba română</c:v>
                </c:pt>
                <c:pt idx="7">
                  <c:v>Matematice și de bază în științe și tehnologii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0.21</c:v>
                </c:pt>
                <c:pt idx="1">
                  <c:v>0.25</c:v>
                </c:pt>
                <c:pt idx="2">
                  <c:v>0.27</c:v>
                </c:pt>
                <c:pt idx="3">
                  <c:v>0.33</c:v>
                </c:pt>
                <c:pt idx="4">
                  <c:v>0.34</c:v>
                </c:pt>
                <c:pt idx="5">
                  <c:v>0.37</c:v>
                </c:pt>
                <c:pt idx="6">
                  <c:v>0.51</c:v>
                </c:pt>
                <c:pt idx="7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60-4397-AD9F-B1F37BFF440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Activități extrașcolare (Învățare nonformală)</c:v>
                </c:pt>
              </c:strCache>
            </c:strRef>
          </c:tx>
          <c:spPr>
            <a:solidFill>
              <a:srgbClr val="00BCD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Antreprenoriale</c:v>
                </c:pt>
                <c:pt idx="1">
                  <c:v>Culturale</c:v>
                </c:pt>
                <c:pt idx="2">
                  <c:v>Sociale și civice</c:v>
                </c:pt>
                <c:pt idx="3">
                  <c:v>Digitale </c:v>
                </c:pt>
                <c:pt idx="4">
                  <c:v>A învăța să înveți (learning to learn)</c:v>
                </c:pt>
                <c:pt idx="5">
                  <c:v>Comunicare în limbi străine</c:v>
                </c:pt>
                <c:pt idx="6">
                  <c:v>Comunicare în limba română</c:v>
                </c:pt>
                <c:pt idx="7">
                  <c:v>Matematice și de bază în științe și tehnologii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0.35</c:v>
                </c:pt>
                <c:pt idx="1">
                  <c:v>0.31</c:v>
                </c:pt>
                <c:pt idx="2">
                  <c:v>0.3</c:v>
                </c:pt>
                <c:pt idx="3">
                  <c:v>0.28999999999999998</c:v>
                </c:pt>
                <c:pt idx="4">
                  <c:v>0.43</c:v>
                </c:pt>
                <c:pt idx="5">
                  <c:v>0.24</c:v>
                </c:pt>
                <c:pt idx="6">
                  <c:v>7.0000000000000007E-2</c:v>
                </c:pt>
                <c:pt idx="7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60-4397-AD9F-B1F37BFF440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rgbClr val="7E8B9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Antreprenoriale</c:v>
                </c:pt>
                <c:pt idx="1">
                  <c:v>Culturale</c:v>
                </c:pt>
                <c:pt idx="2">
                  <c:v>Sociale și civice</c:v>
                </c:pt>
                <c:pt idx="3">
                  <c:v>Digitale </c:v>
                </c:pt>
                <c:pt idx="4">
                  <c:v>A învăța să înveți (learning to learn)</c:v>
                </c:pt>
                <c:pt idx="5">
                  <c:v>Comunicare în limbi străine</c:v>
                </c:pt>
                <c:pt idx="6">
                  <c:v>Comunicare în limba română</c:v>
                </c:pt>
                <c:pt idx="7">
                  <c:v>Matematice și de bază în științe și tehnologii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0.44</c:v>
                </c:pt>
                <c:pt idx="1">
                  <c:v>0.44</c:v>
                </c:pt>
                <c:pt idx="2">
                  <c:v>0.43</c:v>
                </c:pt>
                <c:pt idx="3">
                  <c:v>0.38</c:v>
                </c:pt>
                <c:pt idx="4">
                  <c:v>0.23</c:v>
                </c:pt>
                <c:pt idx="5">
                  <c:v>0.39</c:v>
                </c:pt>
                <c:pt idx="6">
                  <c:v>0.42</c:v>
                </c:pt>
                <c:pt idx="7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60-4397-AD9F-B1F37BFF4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111749760"/>
        <c:axId val="111709568"/>
      </c:barChart>
      <c:valAx>
        <c:axId val="111709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1749760"/>
        <c:crosses val="autoZero"/>
        <c:crossBetween val="between"/>
      </c:valAx>
      <c:catAx>
        <c:axId val="111749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117095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2.8806819455522482E-2"/>
          <c:y val="1.5337006566533324E-2"/>
          <c:w val="0.94435793794445055"/>
          <c:h val="0.16658475382884833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accent6"/>
          </a:solidFill>
          <a:latin typeface="Montserrat Light" panose="00000400000000000000" pitchFamily="2" charset="0"/>
        </a:defRPr>
      </a:pPr>
      <a:endParaRPr lang="en-R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7006CD-CE4D-44F8-B85D-2504D2CF1E4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F48420-4AF6-462F-925A-A0F856D6323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3200" dirty="0"/>
            <a:t>CALITATEA VIEȚII</a:t>
          </a:r>
        </a:p>
      </dgm:t>
    </dgm:pt>
    <dgm:pt modelId="{6BF747DF-BB7F-4408-85A0-26B121EDA3CC}" type="parTrans" cxnId="{3B126407-3608-4609-9C1A-662EA870800E}">
      <dgm:prSet/>
      <dgm:spPr/>
      <dgm:t>
        <a:bodyPr/>
        <a:lstStyle/>
        <a:p>
          <a:endParaRPr lang="en-US"/>
        </a:p>
      </dgm:t>
    </dgm:pt>
    <dgm:pt modelId="{5EE1406D-056A-4E1C-B8CC-B19620E331C3}" type="sibTrans" cxnId="{3B126407-3608-4609-9C1A-662EA870800E}">
      <dgm:prSet/>
      <dgm:spPr/>
      <dgm:t>
        <a:bodyPr/>
        <a:lstStyle/>
        <a:p>
          <a:endParaRPr lang="en-US"/>
        </a:p>
      </dgm:t>
    </dgm:pt>
    <dgm:pt modelId="{DCE39D17-D9F1-450C-B9B4-85A66F2C8E3B}">
      <dgm:prSet phldrT="[Text]" custT="1"/>
      <dgm:spPr>
        <a:solidFill>
          <a:srgbClr val="92D050"/>
        </a:solidFill>
      </dgm:spPr>
      <dgm:t>
        <a:bodyPr/>
        <a:lstStyle/>
        <a:p>
          <a:r>
            <a:rPr lang="ro-RO" sz="1400" dirty="0"/>
            <a:t>Situația actuală este apreciată de către tineri drept problematică, la aceast</a:t>
          </a:r>
          <a:r>
            <a:rPr lang="en-US" sz="1400" dirty="0"/>
            <a:t>a </a:t>
          </a:r>
          <a:r>
            <a:rPr lang="ro-RO" sz="1400" dirty="0"/>
            <a:t>contribuind probabil contextul mai larg, marcat de pandemie, război și inflație.</a:t>
          </a:r>
          <a:endParaRPr lang="en-US" sz="1400" dirty="0"/>
        </a:p>
      </dgm:t>
    </dgm:pt>
    <dgm:pt modelId="{2367E725-158F-4B58-8F91-F43B2460637D}" type="parTrans" cxnId="{0559220B-5733-488C-8D49-F00062C01D29}">
      <dgm:prSet/>
      <dgm:spPr/>
      <dgm:t>
        <a:bodyPr/>
        <a:lstStyle/>
        <a:p>
          <a:endParaRPr lang="en-US"/>
        </a:p>
      </dgm:t>
    </dgm:pt>
    <dgm:pt modelId="{1BA3C1AC-D68F-4D33-ABA0-1629733D3AAF}" type="sibTrans" cxnId="{0559220B-5733-488C-8D49-F00062C01D29}">
      <dgm:prSet/>
      <dgm:spPr/>
      <dgm:t>
        <a:bodyPr/>
        <a:lstStyle/>
        <a:p>
          <a:endParaRPr lang="en-US"/>
        </a:p>
      </dgm:t>
    </dgm:pt>
    <dgm:pt modelId="{6DE54DDF-9754-46CA-A7E9-747DA708B494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400" dirty="0"/>
            <a:t>E</a:t>
          </a:r>
          <a:r>
            <a:rPr lang="ro-RO" sz="1400" dirty="0"/>
            <a:t>xistă o legătură cauzală între locul de muncă (venituri), locuință și întemeierea unei familii. </a:t>
          </a:r>
          <a:r>
            <a:rPr lang="en-US" sz="1400" dirty="0"/>
            <a:t>De </a:t>
          </a:r>
          <a:r>
            <a:rPr lang="ro-RO" sz="1400" noProof="0" dirty="0"/>
            <a:t>aceea</a:t>
          </a:r>
          <a:r>
            <a:rPr lang="ro-RO" sz="1400" dirty="0"/>
            <a:t>, lipsa stabilității locului de muncă și dificultatea accesului la o locuință </a:t>
          </a:r>
          <a:r>
            <a:rPr lang="ro-RO" sz="1400" noProof="0" dirty="0"/>
            <a:t>constituie </a:t>
          </a:r>
          <a:r>
            <a:rPr lang="ro-RO" sz="1400" dirty="0"/>
            <a:t>obstacole majore pentru întemeierea unei familii de către tineri</a:t>
          </a:r>
          <a:r>
            <a:rPr lang="en-US" sz="1400" dirty="0"/>
            <a:t>.</a:t>
          </a:r>
        </a:p>
      </dgm:t>
    </dgm:pt>
    <dgm:pt modelId="{51243516-BBF4-4FD9-BBC5-5FED323280CF}" type="parTrans" cxnId="{78726664-2239-42D8-B6A1-194580DEC4F2}">
      <dgm:prSet/>
      <dgm:spPr/>
      <dgm:t>
        <a:bodyPr/>
        <a:lstStyle/>
        <a:p>
          <a:endParaRPr lang="en-US"/>
        </a:p>
      </dgm:t>
    </dgm:pt>
    <dgm:pt modelId="{7D25DD59-CF70-44AC-A4ED-1D30FE49DACD}" type="sibTrans" cxnId="{78726664-2239-42D8-B6A1-194580DEC4F2}">
      <dgm:prSet/>
      <dgm:spPr/>
      <dgm:t>
        <a:bodyPr/>
        <a:lstStyle/>
        <a:p>
          <a:endParaRPr lang="en-US"/>
        </a:p>
      </dgm:t>
    </dgm:pt>
    <dgm:pt modelId="{BCE1EAC3-FEC9-4C76-9CC6-DB8D3CA3FAA3}">
      <dgm:prSet phldrT="[Text]" custT="1"/>
      <dgm:spPr>
        <a:solidFill>
          <a:srgbClr val="92D050"/>
        </a:solidFill>
      </dgm:spPr>
      <dgm:t>
        <a:bodyPr/>
        <a:lstStyle/>
        <a:p>
          <a:r>
            <a:rPr lang="ro-RO" sz="1400" dirty="0"/>
            <a:t>Satisfacția privind viața zilnică înregistrează ponderi ridicate și foarte ridicate în rândul tinerilor</a:t>
          </a:r>
          <a:r>
            <a:rPr lang="en-US" sz="1400" dirty="0"/>
            <a:t>.</a:t>
          </a:r>
        </a:p>
      </dgm:t>
    </dgm:pt>
    <dgm:pt modelId="{A1B94CE2-B18F-4B37-B600-479F94B8AD68}" type="parTrans" cxnId="{38F0803B-4F65-40BF-B0CB-6807960A4E4C}">
      <dgm:prSet/>
      <dgm:spPr/>
      <dgm:t>
        <a:bodyPr/>
        <a:lstStyle/>
        <a:p>
          <a:endParaRPr lang="en-US"/>
        </a:p>
      </dgm:t>
    </dgm:pt>
    <dgm:pt modelId="{D2D1B6AA-8FAA-4A9A-AE4F-175E5C5FF721}" type="sibTrans" cxnId="{38F0803B-4F65-40BF-B0CB-6807960A4E4C}">
      <dgm:prSet/>
      <dgm:spPr/>
      <dgm:t>
        <a:bodyPr/>
        <a:lstStyle/>
        <a:p>
          <a:endParaRPr lang="en-US"/>
        </a:p>
      </dgm:t>
    </dgm:pt>
    <dgm:pt modelId="{9DDDA37D-2044-4D04-AC70-64EAB11524F9}" type="pres">
      <dgm:prSet presAssocID="{AB7006CD-CE4D-44F8-B85D-2504D2CF1E4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52E6758-3AF3-4232-8ED5-EEC902B98F55}" type="pres">
      <dgm:prSet presAssocID="{88F48420-4AF6-462F-925A-A0F856D63235}" presName="root1" presStyleCnt="0"/>
      <dgm:spPr/>
    </dgm:pt>
    <dgm:pt modelId="{F7A2C2FB-07CD-4C6C-AC72-9E8A224627A0}" type="pres">
      <dgm:prSet presAssocID="{88F48420-4AF6-462F-925A-A0F856D63235}" presName="LevelOneTextNode" presStyleLbl="node0" presStyleIdx="0" presStyleCnt="1" custScaleX="78994" custScaleY="87803">
        <dgm:presLayoutVars>
          <dgm:chPref val="3"/>
        </dgm:presLayoutVars>
      </dgm:prSet>
      <dgm:spPr/>
    </dgm:pt>
    <dgm:pt modelId="{07E9B382-F578-4C4B-9536-D87C7387FB74}" type="pres">
      <dgm:prSet presAssocID="{88F48420-4AF6-462F-925A-A0F856D63235}" presName="level2hierChild" presStyleCnt="0"/>
      <dgm:spPr/>
    </dgm:pt>
    <dgm:pt modelId="{B677B636-BE71-4AB1-BE31-DF785EF66C27}" type="pres">
      <dgm:prSet presAssocID="{A1B94CE2-B18F-4B37-B600-479F94B8AD68}" presName="conn2-1" presStyleLbl="parChTrans1D2" presStyleIdx="0" presStyleCnt="3"/>
      <dgm:spPr/>
    </dgm:pt>
    <dgm:pt modelId="{CA34B33E-B130-458A-A975-74A2F7BC1EC4}" type="pres">
      <dgm:prSet presAssocID="{A1B94CE2-B18F-4B37-B600-479F94B8AD68}" presName="connTx" presStyleLbl="parChTrans1D2" presStyleIdx="0" presStyleCnt="3"/>
      <dgm:spPr/>
    </dgm:pt>
    <dgm:pt modelId="{EBF84CC8-F3EB-49E6-8B61-A42EEFDDE09D}" type="pres">
      <dgm:prSet presAssocID="{BCE1EAC3-FEC9-4C76-9CC6-DB8D3CA3FAA3}" presName="root2" presStyleCnt="0"/>
      <dgm:spPr/>
    </dgm:pt>
    <dgm:pt modelId="{378154B7-1F14-49E2-9AAF-46539FD54AB8}" type="pres">
      <dgm:prSet presAssocID="{BCE1EAC3-FEC9-4C76-9CC6-DB8D3CA3FAA3}" presName="LevelTwoTextNode" presStyleLbl="node2" presStyleIdx="0" presStyleCnt="3" custScaleY="84480">
        <dgm:presLayoutVars>
          <dgm:chPref val="3"/>
        </dgm:presLayoutVars>
      </dgm:prSet>
      <dgm:spPr/>
    </dgm:pt>
    <dgm:pt modelId="{FA1BE224-90BB-415D-9007-846751E6B2F5}" type="pres">
      <dgm:prSet presAssocID="{BCE1EAC3-FEC9-4C76-9CC6-DB8D3CA3FAA3}" presName="level3hierChild" presStyleCnt="0"/>
      <dgm:spPr/>
    </dgm:pt>
    <dgm:pt modelId="{E588C171-D810-4ABF-A623-750732F7670A}" type="pres">
      <dgm:prSet presAssocID="{2367E725-158F-4B58-8F91-F43B2460637D}" presName="conn2-1" presStyleLbl="parChTrans1D2" presStyleIdx="1" presStyleCnt="3"/>
      <dgm:spPr/>
    </dgm:pt>
    <dgm:pt modelId="{7C1ED6E3-6C98-4E3D-B833-CA94B4A57C2F}" type="pres">
      <dgm:prSet presAssocID="{2367E725-158F-4B58-8F91-F43B2460637D}" presName="connTx" presStyleLbl="parChTrans1D2" presStyleIdx="1" presStyleCnt="3"/>
      <dgm:spPr/>
    </dgm:pt>
    <dgm:pt modelId="{005B72D3-F134-4A0F-80F3-F39F41F6DD2A}" type="pres">
      <dgm:prSet presAssocID="{DCE39D17-D9F1-450C-B9B4-85A66F2C8E3B}" presName="root2" presStyleCnt="0"/>
      <dgm:spPr/>
    </dgm:pt>
    <dgm:pt modelId="{48ED2FCA-3401-4EE6-BAF5-6F194A0C25B7}" type="pres">
      <dgm:prSet presAssocID="{DCE39D17-D9F1-450C-B9B4-85A66F2C8E3B}" presName="LevelTwoTextNode" presStyleLbl="node2" presStyleIdx="1" presStyleCnt="3">
        <dgm:presLayoutVars>
          <dgm:chPref val="3"/>
        </dgm:presLayoutVars>
      </dgm:prSet>
      <dgm:spPr/>
    </dgm:pt>
    <dgm:pt modelId="{5FB3B8AA-3F1C-4A06-B9FB-6454B2BB13A3}" type="pres">
      <dgm:prSet presAssocID="{DCE39D17-D9F1-450C-B9B4-85A66F2C8E3B}" presName="level3hierChild" presStyleCnt="0"/>
      <dgm:spPr/>
    </dgm:pt>
    <dgm:pt modelId="{FD71BD98-8B03-42A0-8805-68AE30A4E65F}" type="pres">
      <dgm:prSet presAssocID="{51243516-BBF4-4FD9-BBC5-5FED323280CF}" presName="conn2-1" presStyleLbl="parChTrans1D2" presStyleIdx="2" presStyleCnt="3"/>
      <dgm:spPr/>
    </dgm:pt>
    <dgm:pt modelId="{9C0E357B-E1BE-407A-ACAB-0A53EDA8562C}" type="pres">
      <dgm:prSet presAssocID="{51243516-BBF4-4FD9-BBC5-5FED323280CF}" presName="connTx" presStyleLbl="parChTrans1D2" presStyleIdx="2" presStyleCnt="3"/>
      <dgm:spPr/>
    </dgm:pt>
    <dgm:pt modelId="{361FCEE9-4DB2-4B42-8703-D49F6FD7A7DD}" type="pres">
      <dgm:prSet presAssocID="{6DE54DDF-9754-46CA-A7E9-747DA708B494}" presName="root2" presStyleCnt="0"/>
      <dgm:spPr/>
    </dgm:pt>
    <dgm:pt modelId="{64186F8E-E44C-41E5-AABF-48EC61AA81E8}" type="pres">
      <dgm:prSet presAssocID="{6DE54DDF-9754-46CA-A7E9-747DA708B494}" presName="LevelTwoTextNode" presStyleLbl="node2" presStyleIdx="2" presStyleCnt="3" custScaleY="191420">
        <dgm:presLayoutVars>
          <dgm:chPref val="3"/>
        </dgm:presLayoutVars>
      </dgm:prSet>
      <dgm:spPr/>
    </dgm:pt>
    <dgm:pt modelId="{25D87E83-A741-4BD1-941B-A5D69868B4D9}" type="pres">
      <dgm:prSet presAssocID="{6DE54DDF-9754-46CA-A7E9-747DA708B494}" presName="level3hierChild" presStyleCnt="0"/>
      <dgm:spPr/>
    </dgm:pt>
  </dgm:ptLst>
  <dgm:cxnLst>
    <dgm:cxn modelId="{3B126407-3608-4609-9C1A-662EA870800E}" srcId="{AB7006CD-CE4D-44F8-B85D-2504D2CF1E4F}" destId="{88F48420-4AF6-462F-925A-A0F856D63235}" srcOrd="0" destOrd="0" parTransId="{6BF747DF-BB7F-4408-85A0-26B121EDA3CC}" sibTransId="{5EE1406D-056A-4E1C-B8CC-B19620E331C3}"/>
    <dgm:cxn modelId="{0559220B-5733-488C-8D49-F00062C01D29}" srcId="{88F48420-4AF6-462F-925A-A0F856D63235}" destId="{DCE39D17-D9F1-450C-B9B4-85A66F2C8E3B}" srcOrd="1" destOrd="0" parTransId="{2367E725-158F-4B58-8F91-F43B2460637D}" sibTransId="{1BA3C1AC-D68F-4D33-ABA0-1629733D3AAF}"/>
    <dgm:cxn modelId="{84A8FB20-A055-43E3-B2E3-32BAF5E04518}" type="presOf" srcId="{A1B94CE2-B18F-4B37-B600-479F94B8AD68}" destId="{B677B636-BE71-4AB1-BE31-DF785EF66C27}" srcOrd="0" destOrd="0" presId="urn:microsoft.com/office/officeart/2008/layout/HorizontalMultiLevelHierarchy"/>
    <dgm:cxn modelId="{38F0803B-4F65-40BF-B0CB-6807960A4E4C}" srcId="{88F48420-4AF6-462F-925A-A0F856D63235}" destId="{BCE1EAC3-FEC9-4C76-9CC6-DB8D3CA3FAA3}" srcOrd="0" destOrd="0" parTransId="{A1B94CE2-B18F-4B37-B600-479F94B8AD68}" sibTransId="{D2D1B6AA-8FAA-4A9A-AE4F-175E5C5FF721}"/>
    <dgm:cxn modelId="{42AD4E52-68D5-4EA3-8EA5-A9D9CA1FC865}" type="presOf" srcId="{DCE39D17-D9F1-450C-B9B4-85A66F2C8E3B}" destId="{48ED2FCA-3401-4EE6-BAF5-6F194A0C25B7}" srcOrd="0" destOrd="0" presId="urn:microsoft.com/office/officeart/2008/layout/HorizontalMultiLevelHierarchy"/>
    <dgm:cxn modelId="{A7FD1955-1730-4ED2-9306-33BE5EDB11F5}" type="presOf" srcId="{AB7006CD-CE4D-44F8-B85D-2504D2CF1E4F}" destId="{9DDDA37D-2044-4D04-AC70-64EAB11524F9}" srcOrd="0" destOrd="0" presId="urn:microsoft.com/office/officeart/2008/layout/HorizontalMultiLevelHierarchy"/>
    <dgm:cxn modelId="{78726664-2239-42D8-B6A1-194580DEC4F2}" srcId="{88F48420-4AF6-462F-925A-A0F856D63235}" destId="{6DE54DDF-9754-46CA-A7E9-747DA708B494}" srcOrd="2" destOrd="0" parTransId="{51243516-BBF4-4FD9-BBC5-5FED323280CF}" sibTransId="{7D25DD59-CF70-44AC-A4ED-1D30FE49DACD}"/>
    <dgm:cxn modelId="{D653936B-2884-4205-8B1F-79111C2FEDD9}" type="presOf" srcId="{2367E725-158F-4B58-8F91-F43B2460637D}" destId="{7C1ED6E3-6C98-4E3D-B833-CA94B4A57C2F}" srcOrd="1" destOrd="0" presId="urn:microsoft.com/office/officeart/2008/layout/HorizontalMultiLevelHierarchy"/>
    <dgm:cxn modelId="{76DC7F97-A22F-479F-BAAE-897BB99B59E6}" type="presOf" srcId="{51243516-BBF4-4FD9-BBC5-5FED323280CF}" destId="{FD71BD98-8B03-42A0-8805-68AE30A4E65F}" srcOrd="0" destOrd="0" presId="urn:microsoft.com/office/officeart/2008/layout/HorizontalMultiLevelHierarchy"/>
    <dgm:cxn modelId="{AB7A15A0-71E8-4993-93A9-FDEA35F9D774}" type="presOf" srcId="{2367E725-158F-4B58-8F91-F43B2460637D}" destId="{E588C171-D810-4ABF-A623-750732F7670A}" srcOrd="0" destOrd="0" presId="urn:microsoft.com/office/officeart/2008/layout/HorizontalMultiLevelHierarchy"/>
    <dgm:cxn modelId="{F0B7FCB9-8F6C-45A4-AE48-E6414D6B2975}" type="presOf" srcId="{A1B94CE2-B18F-4B37-B600-479F94B8AD68}" destId="{CA34B33E-B130-458A-A975-74A2F7BC1EC4}" srcOrd="1" destOrd="0" presId="urn:microsoft.com/office/officeart/2008/layout/HorizontalMultiLevelHierarchy"/>
    <dgm:cxn modelId="{1037EECB-9584-43F9-8F68-D8B0E85A3382}" type="presOf" srcId="{88F48420-4AF6-462F-925A-A0F856D63235}" destId="{F7A2C2FB-07CD-4C6C-AC72-9E8A224627A0}" srcOrd="0" destOrd="0" presId="urn:microsoft.com/office/officeart/2008/layout/HorizontalMultiLevelHierarchy"/>
    <dgm:cxn modelId="{A65501E0-3291-4811-83D2-C50FF3D04DE9}" type="presOf" srcId="{6DE54DDF-9754-46CA-A7E9-747DA708B494}" destId="{64186F8E-E44C-41E5-AABF-48EC61AA81E8}" srcOrd="0" destOrd="0" presId="urn:microsoft.com/office/officeart/2008/layout/HorizontalMultiLevelHierarchy"/>
    <dgm:cxn modelId="{E9F972F7-0FBF-4502-AFBE-1A7E3E996D1A}" type="presOf" srcId="{BCE1EAC3-FEC9-4C76-9CC6-DB8D3CA3FAA3}" destId="{378154B7-1F14-49E2-9AAF-46539FD54AB8}" srcOrd="0" destOrd="0" presId="urn:microsoft.com/office/officeart/2008/layout/HorizontalMultiLevelHierarchy"/>
    <dgm:cxn modelId="{EEC620FC-B259-4912-A8A8-20EC2B34410D}" type="presOf" srcId="{51243516-BBF4-4FD9-BBC5-5FED323280CF}" destId="{9C0E357B-E1BE-407A-ACAB-0A53EDA8562C}" srcOrd="1" destOrd="0" presId="urn:microsoft.com/office/officeart/2008/layout/HorizontalMultiLevelHierarchy"/>
    <dgm:cxn modelId="{7A153C76-5558-4373-8DA9-8574E9084A83}" type="presParOf" srcId="{9DDDA37D-2044-4D04-AC70-64EAB11524F9}" destId="{952E6758-3AF3-4232-8ED5-EEC902B98F55}" srcOrd="0" destOrd="0" presId="urn:microsoft.com/office/officeart/2008/layout/HorizontalMultiLevelHierarchy"/>
    <dgm:cxn modelId="{1DB5968A-713C-425E-A3DB-6B7080EA7968}" type="presParOf" srcId="{952E6758-3AF3-4232-8ED5-EEC902B98F55}" destId="{F7A2C2FB-07CD-4C6C-AC72-9E8A224627A0}" srcOrd="0" destOrd="0" presId="urn:microsoft.com/office/officeart/2008/layout/HorizontalMultiLevelHierarchy"/>
    <dgm:cxn modelId="{F61BBD22-DD2A-4371-9A93-2D09E645448A}" type="presParOf" srcId="{952E6758-3AF3-4232-8ED5-EEC902B98F55}" destId="{07E9B382-F578-4C4B-9536-D87C7387FB74}" srcOrd="1" destOrd="0" presId="urn:microsoft.com/office/officeart/2008/layout/HorizontalMultiLevelHierarchy"/>
    <dgm:cxn modelId="{34ED0B72-899C-41DA-9CF8-10957677B0A6}" type="presParOf" srcId="{07E9B382-F578-4C4B-9536-D87C7387FB74}" destId="{B677B636-BE71-4AB1-BE31-DF785EF66C27}" srcOrd="0" destOrd="0" presId="urn:microsoft.com/office/officeart/2008/layout/HorizontalMultiLevelHierarchy"/>
    <dgm:cxn modelId="{7BF380EF-343E-4F2A-8C77-0FCAE872AD39}" type="presParOf" srcId="{B677B636-BE71-4AB1-BE31-DF785EF66C27}" destId="{CA34B33E-B130-458A-A975-74A2F7BC1EC4}" srcOrd="0" destOrd="0" presId="urn:microsoft.com/office/officeart/2008/layout/HorizontalMultiLevelHierarchy"/>
    <dgm:cxn modelId="{553D95F8-AB82-41CB-BCB0-BF1AEFFA5E06}" type="presParOf" srcId="{07E9B382-F578-4C4B-9536-D87C7387FB74}" destId="{EBF84CC8-F3EB-49E6-8B61-A42EEFDDE09D}" srcOrd="1" destOrd="0" presId="urn:microsoft.com/office/officeart/2008/layout/HorizontalMultiLevelHierarchy"/>
    <dgm:cxn modelId="{DA7CEE59-C94A-44BA-8DF9-D50ED921A0E7}" type="presParOf" srcId="{EBF84CC8-F3EB-49E6-8B61-A42EEFDDE09D}" destId="{378154B7-1F14-49E2-9AAF-46539FD54AB8}" srcOrd="0" destOrd="0" presId="urn:microsoft.com/office/officeart/2008/layout/HorizontalMultiLevelHierarchy"/>
    <dgm:cxn modelId="{2B679A61-5D7F-43A8-9546-7FCABEEB5015}" type="presParOf" srcId="{EBF84CC8-F3EB-49E6-8B61-A42EEFDDE09D}" destId="{FA1BE224-90BB-415D-9007-846751E6B2F5}" srcOrd="1" destOrd="0" presId="urn:microsoft.com/office/officeart/2008/layout/HorizontalMultiLevelHierarchy"/>
    <dgm:cxn modelId="{1A73D6BA-A5A2-40D2-83CD-F6AE21B08A48}" type="presParOf" srcId="{07E9B382-F578-4C4B-9536-D87C7387FB74}" destId="{E588C171-D810-4ABF-A623-750732F7670A}" srcOrd="2" destOrd="0" presId="urn:microsoft.com/office/officeart/2008/layout/HorizontalMultiLevelHierarchy"/>
    <dgm:cxn modelId="{06A1B73F-0393-47C1-9EF3-04FA461CC50F}" type="presParOf" srcId="{E588C171-D810-4ABF-A623-750732F7670A}" destId="{7C1ED6E3-6C98-4E3D-B833-CA94B4A57C2F}" srcOrd="0" destOrd="0" presId="urn:microsoft.com/office/officeart/2008/layout/HorizontalMultiLevelHierarchy"/>
    <dgm:cxn modelId="{AEA1BAE2-2E58-4202-B47F-F3E86DF8FA9A}" type="presParOf" srcId="{07E9B382-F578-4C4B-9536-D87C7387FB74}" destId="{005B72D3-F134-4A0F-80F3-F39F41F6DD2A}" srcOrd="3" destOrd="0" presId="urn:microsoft.com/office/officeart/2008/layout/HorizontalMultiLevelHierarchy"/>
    <dgm:cxn modelId="{D2E24012-2DFA-4ED2-A69D-802BC502128A}" type="presParOf" srcId="{005B72D3-F134-4A0F-80F3-F39F41F6DD2A}" destId="{48ED2FCA-3401-4EE6-BAF5-6F194A0C25B7}" srcOrd="0" destOrd="0" presId="urn:microsoft.com/office/officeart/2008/layout/HorizontalMultiLevelHierarchy"/>
    <dgm:cxn modelId="{6B086DB1-BDEA-4C34-B05A-77A3483A2BF8}" type="presParOf" srcId="{005B72D3-F134-4A0F-80F3-F39F41F6DD2A}" destId="{5FB3B8AA-3F1C-4A06-B9FB-6454B2BB13A3}" srcOrd="1" destOrd="0" presId="urn:microsoft.com/office/officeart/2008/layout/HorizontalMultiLevelHierarchy"/>
    <dgm:cxn modelId="{2A6E4354-DBCC-43CA-8087-09AA79B56B6C}" type="presParOf" srcId="{07E9B382-F578-4C4B-9536-D87C7387FB74}" destId="{FD71BD98-8B03-42A0-8805-68AE30A4E65F}" srcOrd="4" destOrd="0" presId="urn:microsoft.com/office/officeart/2008/layout/HorizontalMultiLevelHierarchy"/>
    <dgm:cxn modelId="{0D57232B-C359-4DDA-8EE4-AC66560C2AC8}" type="presParOf" srcId="{FD71BD98-8B03-42A0-8805-68AE30A4E65F}" destId="{9C0E357B-E1BE-407A-ACAB-0A53EDA8562C}" srcOrd="0" destOrd="0" presId="urn:microsoft.com/office/officeart/2008/layout/HorizontalMultiLevelHierarchy"/>
    <dgm:cxn modelId="{3B564EA2-69C1-40E5-916F-18B1F2FD0A31}" type="presParOf" srcId="{07E9B382-F578-4C4B-9536-D87C7387FB74}" destId="{361FCEE9-4DB2-4B42-8703-D49F6FD7A7DD}" srcOrd="5" destOrd="0" presId="urn:microsoft.com/office/officeart/2008/layout/HorizontalMultiLevelHierarchy"/>
    <dgm:cxn modelId="{3EA80EE7-4EA0-4660-9B7B-E54E80D79E23}" type="presParOf" srcId="{361FCEE9-4DB2-4B42-8703-D49F6FD7A7DD}" destId="{64186F8E-E44C-41E5-AABF-48EC61AA81E8}" srcOrd="0" destOrd="0" presId="urn:microsoft.com/office/officeart/2008/layout/HorizontalMultiLevelHierarchy"/>
    <dgm:cxn modelId="{848411FB-A884-48DA-AEE5-CD51BD0BD3C2}" type="presParOf" srcId="{361FCEE9-4DB2-4B42-8703-D49F6FD7A7DD}" destId="{25D87E83-A741-4BD1-941B-A5D69868B4D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7FFE18-54B6-4EF4-8271-1EF182A0B52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E1384F-1D2A-4082-BECD-5E41EBFBDA5A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3200" dirty="0"/>
            <a:t>EDUCAȚIA</a:t>
          </a:r>
          <a:r>
            <a:rPr lang="en-US" sz="5700" dirty="0"/>
            <a:t> </a:t>
          </a:r>
        </a:p>
      </dgm:t>
    </dgm:pt>
    <dgm:pt modelId="{442D3704-2305-4022-9DBD-0E2B956448A9}" type="parTrans" cxnId="{5D239D2C-07D9-4599-820A-8F7C656BFF70}">
      <dgm:prSet/>
      <dgm:spPr/>
      <dgm:t>
        <a:bodyPr/>
        <a:lstStyle/>
        <a:p>
          <a:endParaRPr lang="en-US"/>
        </a:p>
      </dgm:t>
    </dgm:pt>
    <dgm:pt modelId="{CBFBEC1F-87CE-424C-AC20-3BB9237AD5EE}" type="sibTrans" cxnId="{5D239D2C-07D9-4599-820A-8F7C656BFF70}">
      <dgm:prSet/>
      <dgm:spPr/>
      <dgm:t>
        <a:bodyPr/>
        <a:lstStyle/>
        <a:p>
          <a:endParaRPr lang="en-US"/>
        </a:p>
      </dgm:t>
    </dgm:pt>
    <dgm:pt modelId="{3662C2CA-F55D-47F1-9C63-3DB0A8EC0824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o-RO" dirty="0"/>
            <a:t>Deși nemulțumiți de modul cum școala îi pregătește pentru viață, </a:t>
          </a:r>
          <a:r>
            <a:rPr lang="ro-RO" noProof="0" dirty="0"/>
            <a:t>tinerii</a:t>
          </a:r>
          <a:r>
            <a:rPr lang="ro-RO" dirty="0"/>
            <a:t> recunosc contribuția esențială a educației la succesul în viață. </a:t>
          </a:r>
          <a:endParaRPr lang="en-US" dirty="0"/>
        </a:p>
      </dgm:t>
    </dgm:pt>
    <dgm:pt modelId="{964BA513-74C5-4CF0-8590-96E117C8CDA3}" type="parTrans" cxnId="{7894E16F-93A6-4AE8-8FA1-E1F0A727BEE2}">
      <dgm:prSet/>
      <dgm:spPr/>
      <dgm:t>
        <a:bodyPr/>
        <a:lstStyle/>
        <a:p>
          <a:endParaRPr lang="en-US"/>
        </a:p>
      </dgm:t>
    </dgm:pt>
    <dgm:pt modelId="{84C7C07A-EC0F-4967-BB00-159B536C8976}" type="sibTrans" cxnId="{7894E16F-93A6-4AE8-8FA1-E1F0A727BEE2}">
      <dgm:prSet/>
      <dgm:spPr/>
      <dgm:t>
        <a:bodyPr/>
        <a:lstStyle/>
        <a:p>
          <a:endParaRPr lang="en-US"/>
        </a:p>
      </dgm:t>
    </dgm:pt>
    <dgm:pt modelId="{4C782E6E-8AFE-4D17-8160-22E4E8888A8C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buSzPts val="1800"/>
            <a:buFont typeface="Symbol" panose="05050102010706020507" pitchFamily="18" charset="2"/>
            <a:buBlip>
              <a:blip xmlns:r="http://schemas.openxmlformats.org/officeDocument/2006/relationships" r:embed="rId1"/>
            </a:buBlip>
          </a:pPr>
          <a:r>
            <a:rPr lang="en-US" dirty="0"/>
            <a:t>T</a:t>
          </a:r>
          <a:r>
            <a:rPr lang="ro-RO" dirty="0"/>
            <a:t>inerii caută ca prin activitățile non-formale să-și completeze și îmbunătățească educația formală. </a:t>
          </a:r>
          <a:endParaRPr lang="en-US" dirty="0"/>
        </a:p>
      </dgm:t>
    </dgm:pt>
    <dgm:pt modelId="{056F23FB-87B7-47CB-AE11-19F996171D6B}" type="parTrans" cxnId="{1AFBBD12-D613-47DB-AF06-D6C9B9D5A73A}">
      <dgm:prSet/>
      <dgm:spPr/>
      <dgm:t>
        <a:bodyPr/>
        <a:lstStyle/>
        <a:p>
          <a:endParaRPr lang="en-US"/>
        </a:p>
      </dgm:t>
    </dgm:pt>
    <dgm:pt modelId="{871AA845-E47B-449D-B90E-DA42C1FC92DC}" type="sibTrans" cxnId="{1AFBBD12-D613-47DB-AF06-D6C9B9D5A73A}">
      <dgm:prSet/>
      <dgm:spPr/>
      <dgm:t>
        <a:bodyPr/>
        <a:lstStyle/>
        <a:p>
          <a:endParaRPr lang="en-US"/>
        </a:p>
      </dgm:t>
    </dgm:pt>
    <dgm:pt modelId="{01262505-3101-4A6C-876C-C77FC94CD92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buSzPts val="1800"/>
            <a:buFont typeface="Symbol" panose="05050102010706020507" pitchFamily="18" charset="2"/>
            <a:buBlip>
              <a:blip xmlns:r="http://schemas.openxmlformats.org/officeDocument/2006/relationships" r:embed="rId1"/>
            </a:buBlip>
          </a:pPr>
          <a:r>
            <a:rPr lang="ro-RO" b="1" noProof="0" dirty="0"/>
            <a:t>Este nevoie ca educația să garanteze accesul echitabil, eliminând orice posibilă barieră care ar putea sta în calea unei educații de calitate a tinerilor</a:t>
          </a:r>
          <a:r>
            <a:rPr lang="ro-RO" b="1" dirty="0"/>
            <a:t>.</a:t>
          </a:r>
          <a:endParaRPr lang="en-US" b="1" dirty="0"/>
        </a:p>
      </dgm:t>
    </dgm:pt>
    <dgm:pt modelId="{6CAB6A26-A326-4765-A5BA-99B62983B00B}" type="parTrans" cxnId="{3E938873-3EAD-4741-B7F7-5DCB10FDD45E}">
      <dgm:prSet/>
      <dgm:spPr/>
      <dgm:t>
        <a:bodyPr/>
        <a:lstStyle/>
        <a:p>
          <a:endParaRPr lang="en-US"/>
        </a:p>
      </dgm:t>
    </dgm:pt>
    <dgm:pt modelId="{5DAF5679-1618-4C56-9CF0-0D4144A186D0}" type="sibTrans" cxnId="{3E938873-3EAD-4741-B7F7-5DCB10FDD45E}">
      <dgm:prSet/>
      <dgm:spPr/>
      <dgm:t>
        <a:bodyPr/>
        <a:lstStyle/>
        <a:p>
          <a:endParaRPr lang="en-US"/>
        </a:p>
      </dgm:t>
    </dgm:pt>
    <dgm:pt modelId="{3ABDA677-F079-494B-A2E4-9992523B4A4A}" type="pres">
      <dgm:prSet presAssocID="{CD7FFE18-54B6-4EF4-8271-1EF182A0B52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698604F-8F0D-46A8-9BFE-C7D572CA7812}" type="pres">
      <dgm:prSet presAssocID="{B3E1384F-1D2A-4082-BECD-5E41EBFBDA5A}" presName="root1" presStyleCnt="0"/>
      <dgm:spPr/>
    </dgm:pt>
    <dgm:pt modelId="{931126C1-FD47-4CF0-B4AD-92428AA8AF74}" type="pres">
      <dgm:prSet presAssocID="{B3E1384F-1D2A-4082-BECD-5E41EBFBDA5A}" presName="LevelOneTextNode" presStyleLbl="node0" presStyleIdx="0" presStyleCnt="1" custScaleX="87296" custScaleY="86558">
        <dgm:presLayoutVars>
          <dgm:chPref val="3"/>
        </dgm:presLayoutVars>
      </dgm:prSet>
      <dgm:spPr/>
    </dgm:pt>
    <dgm:pt modelId="{730BE589-1D0B-46B0-8134-5DF61D6C0F81}" type="pres">
      <dgm:prSet presAssocID="{B3E1384F-1D2A-4082-BECD-5E41EBFBDA5A}" presName="level2hierChild" presStyleCnt="0"/>
      <dgm:spPr/>
    </dgm:pt>
    <dgm:pt modelId="{A3D4D537-F83B-4329-8404-5911A545A1FA}" type="pres">
      <dgm:prSet presAssocID="{6CAB6A26-A326-4765-A5BA-99B62983B00B}" presName="conn2-1" presStyleLbl="parChTrans1D2" presStyleIdx="0" presStyleCnt="3"/>
      <dgm:spPr/>
    </dgm:pt>
    <dgm:pt modelId="{9DDD2B5D-7639-4864-8796-CEDF68C9394A}" type="pres">
      <dgm:prSet presAssocID="{6CAB6A26-A326-4765-A5BA-99B62983B00B}" presName="connTx" presStyleLbl="parChTrans1D2" presStyleIdx="0" presStyleCnt="3"/>
      <dgm:spPr/>
    </dgm:pt>
    <dgm:pt modelId="{4A189E35-8EFF-4DC0-BF38-835D5A38F58D}" type="pres">
      <dgm:prSet presAssocID="{01262505-3101-4A6C-876C-C77FC94CD922}" presName="root2" presStyleCnt="0"/>
      <dgm:spPr/>
    </dgm:pt>
    <dgm:pt modelId="{3FE727D8-F540-4B4F-B878-8878EF6FE613}" type="pres">
      <dgm:prSet presAssocID="{01262505-3101-4A6C-876C-C77FC94CD922}" presName="LevelTwoTextNode" presStyleLbl="node2" presStyleIdx="0" presStyleCnt="3" custLinFactNeighborX="14522" custLinFactNeighborY="-30058">
        <dgm:presLayoutVars>
          <dgm:chPref val="3"/>
        </dgm:presLayoutVars>
      </dgm:prSet>
      <dgm:spPr/>
    </dgm:pt>
    <dgm:pt modelId="{A8CA300B-A308-43B8-B20F-928EB757607B}" type="pres">
      <dgm:prSet presAssocID="{01262505-3101-4A6C-876C-C77FC94CD922}" presName="level3hierChild" presStyleCnt="0"/>
      <dgm:spPr/>
    </dgm:pt>
    <dgm:pt modelId="{63D3BE7C-CFD5-4790-8245-7137650A210E}" type="pres">
      <dgm:prSet presAssocID="{964BA513-74C5-4CF0-8590-96E117C8CDA3}" presName="conn2-1" presStyleLbl="parChTrans1D2" presStyleIdx="1" presStyleCnt="3"/>
      <dgm:spPr/>
    </dgm:pt>
    <dgm:pt modelId="{C46493DB-0234-4CBA-BF68-CFD6D71F7455}" type="pres">
      <dgm:prSet presAssocID="{964BA513-74C5-4CF0-8590-96E117C8CDA3}" presName="connTx" presStyleLbl="parChTrans1D2" presStyleIdx="1" presStyleCnt="3"/>
      <dgm:spPr/>
    </dgm:pt>
    <dgm:pt modelId="{C78F5CDE-4627-4ECC-80A8-79698D4EFEE6}" type="pres">
      <dgm:prSet presAssocID="{3662C2CA-F55D-47F1-9C63-3DB0A8EC0824}" presName="root2" presStyleCnt="0"/>
      <dgm:spPr/>
    </dgm:pt>
    <dgm:pt modelId="{D9C2BC5F-1989-4732-8D08-935B5F58EAC2}" type="pres">
      <dgm:prSet presAssocID="{3662C2CA-F55D-47F1-9C63-3DB0A8EC0824}" presName="LevelTwoTextNode" presStyleLbl="node2" presStyleIdx="1" presStyleCnt="3">
        <dgm:presLayoutVars>
          <dgm:chPref val="3"/>
        </dgm:presLayoutVars>
      </dgm:prSet>
      <dgm:spPr/>
    </dgm:pt>
    <dgm:pt modelId="{29AED7AC-C01E-4F5D-81AD-B852CA63BAC1}" type="pres">
      <dgm:prSet presAssocID="{3662C2CA-F55D-47F1-9C63-3DB0A8EC0824}" presName="level3hierChild" presStyleCnt="0"/>
      <dgm:spPr/>
    </dgm:pt>
    <dgm:pt modelId="{A81F565A-5637-4997-831E-FF2058B06565}" type="pres">
      <dgm:prSet presAssocID="{056F23FB-87B7-47CB-AE11-19F996171D6B}" presName="conn2-1" presStyleLbl="parChTrans1D2" presStyleIdx="2" presStyleCnt="3"/>
      <dgm:spPr/>
    </dgm:pt>
    <dgm:pt modelId="{56727B3F-C7D3-4140-B673-9D68072A6A0C}" type="pres">
      <dgm:prSet presAssocID="{056F23FB-87B7-47CB-AE11-19F996171D6B}" presName="connTx" presStyleLbl="parChTrans1D2" presStyleIdx="2" presStyleCnt="3"/>
      <dgm:spPr/>
    </dgm:pt>
    <dgm:pt modelId="{40385A54-E7B3-4C5A-B2BE-64DC17C7FFA5}" type="pres">
      <dgm:prSet presAssocID="{4C782E6E-8AFE-4D17-8160-22E4E8888A8C}" presName="root2" presStyleCnt="0"/>
      <dgm:spPr/>
    </dgm:pt>
    <dgm:pt modelId="{1849B632-7F7B-487F-A892-FC06770FF53B}" type="pres">
      <dgm:prSet presAssocID="{4C782E6E-8AFE-4D17-8160-22E4E8888A8C}" presName="LevelTwoTextNode" presStyleLbl="node2" presStyleIdx="2" presStyleCnt="3" custLinFactNeighborX="1693" custLinFactNeighborY="-4626">
        <dgm:presLayoutVars>
          <dgm:chPref val="3"/>
        </dgm:presLayoutVars>
      </dgm:prSet>
      <dgm:spPr/>
    </dgm:pt>
    <dgm:pt modelId="{4BE31DF3-761B-4B72-889A-DA363AC9F9B7}" type="pres">
      <dgm:prSet presAssocID="{4C782E6E-8AFE-4D17-8160-22E4E8888A8C}" presName="level3hierChild" presStyleCnt="0"/>
      <dgm:spPr/>
    </dgm:pt>
  </dgm:ptLst>
  <dgm:cxnLst>
    <dgm:cxn modelId="{1AFBBD12-D613-47DB-AF06-D6C9B9D5A73A}" srcId="{B3E1384F-1D2A-4082-BECD-5E41EBFBDA5A}" destId="{4C782E6E-8AFE-4D17-8160-22E4E8888A8C}" srcOrd="2" destOrd="0" parTransId="{056F23FB-87B7-47CB-AE11-19F996171D6B}" sibTransId="{871AA845-E47B-449D-B90E-DA42C1FC92DC}"/>
    <dgm:cxn modelId="{728D6F15-5429-4F7C-9674-9C164E5CB276}" type="presOf" srcId="{4C782E6E-8AFE-4D17-8160-22E4E8888A8C}" destId="{1849B632-7F7B-487F-A892-FC06770FF53B}" srcOrd="0" destOrd="0" presId="urn:microsoft.com/office/officeart/2008/layout/HorizontalMultiLevelHierarchy"/>
    <dgm:cxn modelId="{B5940827-95AB-4B22-B2AF-8CD825D7AE1D}" type="presOf" srcId="{6CAB6A26-A326-4765-A5BA-99B62983B00B}" destId="{A3D4D537-F83B-4329-8404-5911A545A1FA}" srcOrd="0" destOrd="0" presId="urn:microsoft.com/office/officeart/2008/layout/HorizontalMultiLevelHierarchy"/>
    <dgm:cxn modelId="{32321427-8EEA-4A8F-A21C-148E807F02EB}" type="presOf" srcId="{964BA513-74C5-4CF0-8590-96E117C8CDA3}" destId="{63D3BE7C-CFD5-4790-8245-7137650A210E}" srcOrd="0" destOrd="0" presId="urn:microsoft.com/office/officeart/2008/layout/HorizontalMultiLevelHierarchy"/>
    <dgm:cxn modelId="{5D239D2C-07D9-4599-820A-8F7C656BFF70}" srcId="{CD7FFE18-54B6-4EF4-8271-1EF182A0B527}" destId="{B3E1384F-1D2A-4082-BECD-5E41EBFBDA5A}" srcOrd="0" destOrd="0" parTransId="{442D3704-2305-4022-9DBD-0E2B956448A9}" sibTransId="{CBFBEC1F-87CE-424C-AC20-3BB9237AD5EE}"/>
    <dgm:cxn modelId="{5F781057-B01B-4F9B-9AC4-9063013D2749}" type="presOf" srcId="{B3E1384F-1D2A-4082-BECD-5E41EBFBDA5A}" destId="{931126C1-FD47-4CF0-B4AD-92428AA8AF74}" srcOrd="0" destOrd="0" presId="urn:microsoft.com/office/officeart/2008/layout/HorizontalMultiLevelHierarchy"/>
    <dgm:cxn modelId="{7894E16F-93A6-4AE8-8FA1-E1F0A727BEE2}" srcId="{B3E1384F-1D2A-4082-BECD-5E41EBFBDA5A}" destId="{3662C2CA-F55D-47F1-9C63-3DB0A8EC0824}" srcOrd="1" destOrd="0" parTransId="{964BA513-74C5-4CF0-8590-96E117C8CDA3}" sibTransId="{84C7C07A-EC0F-4967-BB00-159B536C8976}"/>
    <dgm:cxn modelId="{3E938873-3EAD-4741-B7F7-5DCB10FDD45E}" srcId="{B3E1384F-1D2A-4082-BECD-5E41EBFBDA5A}" destId="{01262505-3101-4A6C-876C-C77FC94CD922}" srcOrd="0" destOrd="0" parTransId="{6CAB6A26-A326-4765-A5BA-99B62983B00B}" sibTransId="{5DAF5679-1618-4C56-9CF0-0D4144A186D0}"/>
    <dgm:cxn modelId="{1E3B108F-FD5B-4D16-8AE8-187F5D796E86}" type="presOf" srcId="{6CAB6A26-A326-4765-A5BA-99B62983B00B}" destId="{9DDD2B5D-7639-4864-8796-CEDF68C9394A}" srcOrd="1" destOrd="0" presId="urn:microsoft.com/office/officeart/2008/layout/HorizontalMultiLevelHierarchy"/>
    <dgm:cxn modelId="{78EA4094-99F5-41CA-ADF9-FC707B8B6546}" type="presOf" srcId="{3662C2CA-F55D-47F1-9C63-3DB0A8EC0824}" destId="{D9C2BC5F-1989-4732-8D08-935B5F58EAC2}" srcOrd="0" destOrd="0" presId="urn:microsoft.com/office/officeart/2008/layout/HorizontalMultiLevelHierarchy"/>
    <dgm:cxn modelId="{8A81E1B0-2312-44D7-97BE-8426AB152C9B}" type="presOf" srcId="{056F23FB-87B7-47CB-AE11-19F996171D6B}" destId="{56727B3F-C7D3-4140-B673-9D68072A6A0C}" srcOrd="1" destOrd="0" presId="urn:microsoft.com/office/officeart/2008/layout/HorizontalMultiLevelHierarchy"/>
    <dgm:cxn modelId="{303E09EA-CA5A-4FC4-A418-B5410B651FB2}" type="presOf" srcId="{CD7FFE18-54B6-4EF4-8271-1EF182A0B527}" destId="{3ABDA677-F079-494B-A2E4-9992523B4A4A}" srcOrd="0" destOrd="0" presId="urn:microsoft.com/office/officeart/2008/layout/HorizontalMultiLevelHierarchy"/>
    <dgm:cxn modelId="{B883BFEA-ABB4-40DD-8DC7-E23184A30EF6}" type="presOf" srcId="{01262505-3101-4A6C-876C-C77FC94CD922}" destId="{3FE727D8-F540-4B4F-B878-8878EF6FE613}" srcOrd="0" destOrd="0" presId="urn:microsoft.com/office/officeart/2008/layout/HorizontalMultiLevelHierarchy"/>
    <dgm:cxn modelId="{8AF904F4-4CA4-4256-92EB-AE6B2C1113D3}" type="presOf" srcId="{964BA513-74C5-4CF0-8590-96E117C8CDA3}" destId="{C46493DB-0234-4CBA-BF68-CFD6D71F7455}" srcOrd="1" destOrd="0" presId="urn:microsoft.com/office/officeart/2008/layout/HorizontalMultiLevelHierarchy"/>
    <dgm:cxn modelId="{116BB3F9-8E48-4E6C-8528-CAA019D102B3}" type="presOf" srcId="{056F23FB-87B7-47CB-AE11-19F996171D6B}" destId="{A81F565A-5637-4997-831E-FF2058B06565}" srcOrd="0" destOrd="0" presId="urn:microsoft.com/office/officeart/2008/layout/HorizontalMultiLevelHierarchy"/>
    <dgm:cxn modelId="{2041ACC0-6F45-491B-9982-7343D9B06E30}" type="presParOf" srcId="{3ABDA677-F079-494B-A2E4-9992523B4A4A}" destId="{F698604F-8F0D-46A8-9BFE-C7D572CA7812}" srcOrd="0" destOrd="0" presId="urn:microsoft.com/office/officeart/2008/layout/HorizontalMultiLevelHierarchy"/>
    <dgm:cxn modelId="{2B123818-716A-4E3F-AA70-A60387D26F9D}" type="presParOf" srcId="{F698604F-8F0D-46A8-9BFE-C7D572CA7812}" destId="{931126C1-FD47-4CF0-B4AD-92428AA8AF74}" srcOrd="0" destOrd="0" presId="urn:microsoft.com/office/officeart/2008/layout/HorizontalMultiLevelHierarchy"/>
    <dgm:cxn modelId="{CB4E8045-FC35-4A93-991C-BBF0A4AC69FC}" type="presParOf" srcId="{F698604F-8F0D-46A8-9BFE-C7D572CA7812}" destId="{730BE589-1D0B-46B0-8134-5DF61D6C0F81}" srcOrd="1" destOrd="0" presId="urn:microsoft.com/office/officeart/2008/layout/HorizontalMultiLevelHierarchy"/>
    <dgm:cxn modelId="{3B279A10-C39D-4ACF-AACF-59FD2092B953}" type="presParOf" srcId="{730BE589-1D0B-46B0-8134-5DF61D6C0F81}" destId="{A3D4D537-F83B-4329-8404-5911A545A1FA}" srcOrd="0" destOrd="0" presId="urn:microsoft.com/office/officeart/2008/layout/HorizontalMultiLevelHierarchy"/>
    <dgm:cxn modelId="{0BE70674-0281-4FA8-BF9D-DB553B263AB5}" type="presParOf" srcId="{A3D4D537-F83B-4329-8404-5911A545A1FA}" destId="{9DDD2B5D-7639-4864-8796-CEDF68C9394A}" srcOrd="0" destOrd="0" presId="urn:microsoft.com/office/officeart/2008/layout/HorizontalMultiLevelHierarchy"/>
    <dgm:cxn modelId="{25AE6B73-3C41-4DC1-B693-A4CA7499685C}" type="presParOf" srcId="{730BE589-1D0B-46B0-8134-5DF61D6C0F81}" destId="{4A189E35-8EFF-4DC0-BF38-835D5A38F58D}" srcOrd="1" destOrd="0" presId="urn:microsoft.com/office/officeart/2008/layout/HorizontalMultiLevelHierarchy"/>
    <dgm:cxn modelId="{3FB4E3C3-A208-4EB8-8D7D-F0A3451719EE}" type="presParOf" srcId="{4A189E35-8EFF-4DC0-BF38-835D5A38F58D}" destId="{3FE727D8-F540-4B4F-B878-8878EF6FE613}" srcOrd="0" destOrd="0" presId="urn:microsoft.com/office/officeart/2008/layout/HorizontalMultiLevelHierarchy"/>
    <dgm:cxn modelId="{47F06414-B677-406E-B7A1-F3B6E82753B6}" type="presParOf" srcId="{4A189E35-8EFF-4DC0-BF38-835D5A38F58D}" destId="{A8CA300B-A308-43B8-B20F-928EB757607B}" srcOrd="1" destOrd="0" presId="urn:microsoft.com/office/officeart/2008/layout/HorizontalMultiLevelHierarchy"/>
    <dgm:cxn modelId="{2B7DA244-A4F7-4E0C-BC74-CD1AD21AFDDC}" type="presParOf" srcId="{730BE589-1D0B-46B0-8134-5DF61D6C0F81}" destId="{63D3BE7C-CFD5-4790-8245-7137650A210E}" srcOrd="2" destOrd="0" presId="urn:microsoft.com/office/officeart/2008/layout/HorizontalMultiLevelHierarchy"/>
    <dgm:cxn modelId="{ACCD619C-ECB7-491C-A7C6-71B58D2A6ED1}" type="presParOf" srcId="{63D3BE7C-CFD5-4790-8245-7137650A210E}" destId="{C46493DB-0234-4CBA-BF68-CFD6D71F7455}" srcOrd="0" destOrd="0" presId="urn:microsoft.com/office/officeart/2008/layout/HorizontalMultiLevelHierarchy"/>
    <dgm:cxn modelId="{A30CB5E8-0D6A-45AF-9449-6170ED14F0AD}" type="presParOf" srcId="{730BE589-1D0B-46B0-8134-5DF61D6C0F81}" destId="{C78F5CDE-4627-4ECC-80A8-79698D4EFEE6}" srcOrd="3" destOrd="0" presId="urn:microsoft.com/office/officeart/2008/layout/HorizontalMultiLevelHierarchy"/>
    <dgm:cxn modelId="{083A6548-8A30-48A5-8EB5-73EB671DBDAF}" type="presParOf" srcId="{C78F5CDE-4627-4ECC-80A8-79698D4EFEE6}" destId="{D9C2BC5F-1989-4732-8D08-935B5F58EAC2}" srcOrd="0" destOrd="0" presId="urn:microsoft.com/office/officeart/2008/layout/HorizontalMultiLevelHierarchy"/>
    <dgm:cxn modelId="{DF5AB86D-81FE-4F9B-AA32-E7857C7B46F5}" type="presParOf" srcId="{C78F5CDE-4627-4ECC-80A8-79698D4EFEE6}" destId="{29AED7AC-C01E-4F5D-81AD-B852CA63BAC1}" srcOrd="1" destOrd="0" presId="urn:microsoft.com/office/officeart/2008/layout/HorizontalMultiLevelHierarchy"/>
    <dgm:cxn modelId="{4DFA1DB6-3F70-495F-9C26-4540B2B08AB9}" type="presParOf" srcId="{730BE589-1D0B-46B0-8134-5DF61D6C0F81}" destId="{A81F565A-5637-4997-831E-FF2058B06565}" srcOrd="4" destOrd="0" presId="urn:microsoft.com/office/officeart/2008/layout/HorizontalMultiLevelHierarchy"/>
    <dgm:cxn modelId="{0FE5FD02-4E07-44BC-A85E-8E9BB829D645}" type="presParOf" srcId="{A81F565A-5637-4997-831E-FF2058B06565}" destId="{56727B3F-C7D3-4140-B673-9D68072A6A0C}" srcOrd="0" destOrd="0" presId="urn:microsoft.com/office/officeart/2008/layout/HorizontalMultiLevelHierarchy"/>
    <dgm:cxn modelId="{9D33A4F3-5A69-4292-B333-FBF25DC2BEA2}" type="presParOf" srcId="{730BE589-1D0B-46B0-8134-5DF61D6C0F81}" destId="{40385A54-E7B3-4C5A-B2BE-64DC17C7FFA5}" srcOrd="5" destOrd="0" presId="urn:microsoft.com/office/officeart/2008/layout/HorizontalMultiLevelHierarchy"/>
    <dgm:cxn modelId="{D43ED89A-74FE-453E-BD00-801CF6847F33}" type="presParOf" srcId="{40385A54-E7B3-4C5A-B2BE-64DC17C7FFA5}" destId="{1849B632-7F7B-487F-A892-FC06770FF53B}" srcOrd="0" destOrd="0" presId="urn:microsoft.com/office/officeart/2008/layout/HorizontalMultiLevelHierarchy"/>
    <dgm:cxn modelId="{AC83F607-E7C5-44E9-9438-47FA5350757B}" type="presParOf" srcId="{40385A54-E7B3-4C5A-B2BE-64DC17C7FFA5}" destId="{4BE31DF3-761B-4B72-889A-DA363AC9F9B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7006CD-CE4D-44F8-B85D-2504D2CF1E4F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F48420-4AF6-462F-925A-A0F856D6323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3200" dirty="0"/>
            <a:t>OCUPARE ȘI ANTREPRENORIAT</a:t>
          </a:r>
        </a:p>
      </dgm:t>
    </dgm:pt>
    <dgm:pt modelId="{6BF747DF-BB7F-4408-85A0-26B121EDA3CC}" type="parTrans" cxnId="{3B126407-3608-4609-9C1A-662EA870800E}">
      <dgm:prSet/>
      <dgm:spPr/>
      <dgm:t>
        <a:bodyPr/>
        <a:lstStyle/>
        <a:p>
          <a:endParaRPr lang="en-US"/>
        </a:p>
      </dgm:t>
    </dgm:pt>
    <dgm:pt modelId="{5EE1406D-056A-4E1C-B8CC-B19620E331C3}" type="sibTrans" cxnId="{3B126407-3608-4609-9C1A-662EA870800E}">
      <dgm:prSet/>
      <dgm:spPr/>
      <dgm:t>
        <a:bodyPr/>
        <a:lstStyle/>
        <a:p>
          <a:endParaRPr lang="en-US"/>
        </a:p>
      </dgm:t>
    </dgm:pt>
    <dgm:pt modelId="{BCE1EAC3-FEC9-4C76-9CC6-DB8D3CA3FAA3}">
      <dgm:prSet phldrT="[Text]" custT="1"/>
      <dgm:spPr>
        <a:solidFill>
          <a:srgbClr val="92D050"/>
        </a:solidFill>
      </dgm:spPr>
      <dgm:t>
        <a:bodyPr/>
        <a:lstStyle/>
        <a:p>
          <a:r>
            <a:rPr lang="ro-RO" sz="1800" dirty="0"/>
            <a:t>Veniturile mari și siguranța locului de muncă sunt aspectele cele mai importante, probabil și din cauza incertitudinilor de care e marcat  actualul context economic</a:t>
          </a:r>
          <a:r>
            <a:rPr lang="en-US" sz="1800" dirty="0"/>
            <a:t>.</a:t>
          </a:r>
        </a:p>
      </dgm:t>
    </dgm:pt>
    <dgm:pt modelId="{A1B94CE2-B18F-4B37-B600-479F94B8AD68}" type="parTrans" cxnId="{38F0803B-4F65-40BF-B0CB-6807960A4E4C}">
      <dgm:prSet/>
      <dgm:spPr/>
      <dgm:t>
        <a:bodyPr/>
        <a:lstStyle/>
        <a:p>
          <a:endParaRPr lang="en-US"/>
        </a:p>
      </dgm:t>
    </dgm:pt>
    <dgm:pt modelId="{D2D1B6AA-8FAA-4A9A-AE4F-175E5C5FF721}" type="sibTrans" cxnId="{38F0803B-4F65-40BF-B0CB-6807960A4E4C}">
      <dgm:prSet/>
      <dgm:spPr/>
      <dgm:t>
        <a:bodyPr/>
        <a:lstStyle/>
        <a:p>
          <a:endParaRPr lang="en-US"/>
        </a:p>
      </dgm:t>
    </dgm:pt>
    <dgm:pt modelId="{F79FC158-2D59-4BB4-B949-8D2ED094DD3E}">
      <dgm:prSet phldrT="[Text]" custT="1"/>
      <dgm:spPr>
        <a:solidFill>
          <a:srgbClr val="92D050"/>
        </a:solidFill>
      </dgm:spPr>
      <dgm:t>
        <a:bodyPr/>
        <a:lstStyle/>
        <a:p>
          <a:r>
            <a:rPr lang="ro-RO" sz="2000" dirty="0"/>
            <a:t>Accesul la un loc de muncă rămâne, în continuare, bariera principală în calea independenței tinerilor</a:t>
          </a:r>
          <a:r>
            <a:rPr lang="en-US" sz="2000" dirty="0"/>
            <a:t>.</a:t>
          </a:r>
        </a:p>
      </dgm:t>
    </dgm:pt>
    <dgm:pt modelId="{73CD69E4-3BFF-4132-91FD-2A0DB228F206}" type="parTrans" cxnId="{2556CF1F-9E96-4C2F-84F4-7B26C829EED8}">
      <dgm:prSet/>
      <dgm:spPr/>
      <dgm:t>
        <a:bodyPr/>
        <a:lstStyle/>
        <a:p>
          <a:endParaRPr lang="en-US"/>
        </a:p>
      </dgm:t>
    </dgm:pt>
    <dgm:pt modelId="{7946E33F-B185-4894-9A91-9B6ECD933836}" type="sibTrans" cxnId="{2556CF1F-9E96-4C2F-84F4-7B26C829EED8}">
      <dgm:prSet/>
      <dgm:spPr/>
      <dgm:t>
        <a:bodyPr/>
        <a:lstStyle/>
        <a:p>
          <a:endParaRPr lang="en-US"/>
        </a:p>
      </dgm:t>
    </dgm:pt>
    <dgm:pt modelId="{72371DB1-2722-4D93-98F3-AD8E27F1ED24}" type="pres">
      <dgm:prSet presAssocID="{AB7006CD-CE4D-44F8-B85D-2504D2CF1E4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6BE5B5-A7C6-4ACD-837F-9C09F6AE44CC}" type="pres">
      <dgm:prSet presAssocID="{88F48420-4AF6-462F-925A-A0F856D63235}" presName="vertOne" presStyleCnt="0"/>
      <dgm:spPr/>
    </dgm:pt>
    <dgm:pt modelId="{BDB10053-2CD9-4D5C-BB4F-4D24AA8DA827}" type="pres">
      <dgm:prSet presAssocID="{88F48420-4AF6-462F-925A-A0F856D63235}" presName="txOne" presStyleLbl="node0" presStyleIdx="0" presStyleCnt="1">
        <dgm:presLayoutVars>
          <dgm:chPref val="3"/>
        </dgm:presLayoutVars>
      </dgm:prSet>
      <dgm:spPr/>
    </dgm:pt>
    <dgm:pt modelId="{EADD9237-5162-40AC-A236-805DD688B1AF}" type="pres">
      <dgm:prSet presAssocID="{88F48420-4AF6-462F-925A-A0F856D63235}" presName="parTransOne" presStyleCnt="0"/>
      <dgm:spPr/>
    </dgm:pt>
    <dgm:pt modelId="{D5514CCF-752D-40AE-9C8F-817F4B764A0F}" type="pres">
      <dgm:prSet presAssocID="{88F48420-4AF6-462F-925A-A0F856D63235}" presName="horzOne" presStyleCnt="0"/>
      <dgm:spPr/>
    </dgm:pt>
    <dgm:pt modelId="{8CEF16F2-E54C-41EE-B7DD-CCC59EB19733}" type="pres">
      <dgm:prSet presAssocID="{BCE1EAC3-FEC9-4C76-9CC6-DB8D3CA3FAA3}" presName="vertTwo" presStyleCnt="0"/>
      <dgm:spPr/>
    </dgm:pt>
    <dgm:pt modelId="{7A2B0EDC-D5FA-4D07-91DF-5CCE21EF32C3}" type="pres">
      <dgm:prSet presAssocID="{BCE1EAC3-FEC9-4C76-9CC6-DB8D3CA3FAA3}" presName="txTwo" presStyleLbl="node2" presStyleIdx="0" presStyleCnt="2">
        <dgm:presLayoutVars>
          <dgm:chPref val="3"/>
        </dgm:presLayoutVars>
      </dgm:prSet>
      <dgm:spPr/>
    </dgm:pt>
    <dgm:pt modelId="{A2A962FB-C560-443E-8E21-95DE2FCCE83A}" type="pres">
      <dgm:prSet presAssocID="{BCE1EAC3-FEC9-4C76-9CC6-DB8D3CA3FAA3}" presName="horzTwo" presStyleCnt="0"/>
      <dgm:spPr/>
    </dgm:pt>
    <dgm:pt modelId="{025A956A-5739-400E-B491-854D2F43B1FD}" type="pres">
      <dgm:prSet presAssocID="{D2D1B6AA-8FAA-4A9A-AE4F-175E5C5FF721}" presName="sibSpaceTwo" presStyleCnt="0"/>
      <dgm:spPr/>
    </dgm:pt>
    <dgm:pt modelId="{7AE2C260-B26E-40E7-8551-6FFE08553B4A}" type="pres">
      <dgm:prSet presAssocID="{F79FC158-2D59-4BB4-B949-8D2ED094DD3E}" presName="vertTwo" presStyleCnt="0"/>
      <dgm:spPr/>
    </dgm:pt>
    <dgm:pt modelId="{D8F7EE23-B441-4DFB-B9F1-82BF284F063B}" type="pres">
      <dgm:prSet presAssocID="{F79FC158-2D59-4BB4-B949-8D2ED094DD3E}" presName="txTwo" presStyleLbl="node2" presStyleIdx="1" presStyleCnt="2">
        <dgm:presLayoutVars>
          <dgm:chPref val="3"/>
        </dgm:presLayoutVars>
      </dgm:prSet>
      <dgm:spPr/>
    </dgm:pt>
    <dgm:pt modelId="{1B0EEFDC-64AA-4DB4-823F-718B6C77653E}" type="pres">
      <dgm:prSet presAssocID="{F79FC158-2D59-4BB4-B949-8D2ED094DD3E}" presName="horzTwo" presStyleCnt="0"/>
      <dgm:spPr/>
    </dgm:pt>
  </dgm:ptLst>
  <dgm:cxnLst>
    <dgm:cxn modelId="{3B126407-3608-4609-9C1A-662EA870800E}" srcId="{AB7006CD-CE4D-44F8-B85D-2504D2CF1E4F}" destId="{88F48420-4AF6-462F-925A-A0F856D63235}" srcOrd="0" destOrd="0" parTransId="{6BF747DF-BB7F-4408-85A0-26B121EDA3CC}" sibTransId="{5EE1406D-056A-4E1C-B8CC-B19620E331C3}"/>
    <dgm:cxn modelId="{2556CF1F-9E96-4C2F-84F4-7B26C829EED8}" srcId="{88F48420-4AF6-462F-925A-A0F856D63235}" destId="{F79FC158-2D59-4BB4-B949-8D2ED094DD3E}" srcOrd="1" destOrd="0" parTransId="{73CD69E4-3BFF-4132-91FD-2A0DB228F206}" sibTransId="{7946E33F-B185-4894-9A91-9B6ECD933836}"/>
    <dgm:cxn modelId="{38F0803B-4F65-40BF-B0CB-6807960A4E4C}" srcId="{88F48420-4AF6-462F-925A-A0F856D63235}" destId="{BCE1EAC3-FEC9-4C76-9CC6-DB8D3CA3FAA3}" srcOrd="0" destOrd="0" parTransId="{A1B94CE2-B18F-4B37-B600-479F94B8AD68}" sibTransId="{D2D1B6AA-8FAA-4A9A-AE4F-175E5C5FF721}"/>
    <dgm:cxn modelId="{54094D5B-55BA-4894-A0B7-02B1C62B03FD}" type="presOf" srcId="{BCE1EAC3-FEC9-4C76-9CC6-DB8D3CA3FAA3}" destId="{7A2B0EDC-D5FA-4D07-91DF-5CCE21EF32C3}" srcOrd="0" destOrd="0" presId="urn:microsoft.com/office/officeart/2005/8/layout/hierarchy4"/>
    <dgm:cxn modelId="{EC249A80-80F3-4029-A23A-5051D9A24CB7}" type="presOf" srcId="{F79FC158-2D59-4BB4-B949-8D2ED094DD3E}" destId="{D8F7EE23-B441-4DFB-B9F1-82BF284F063B}" srcOrd="0" destOrd="0" presId="urn:microsoft.com/office/officeart/2005/8/layout/hierarchy4"/>
    <dgm:cxn modelId="{0A4D9993-7586-4795-9A9E-D284A684AD88}" type="presOf" srcId="{88F48420-4AF6-462F-925A-A0F856D63235}" destId="{BDB10053-2CD9-4D5C-BB4F-4D24AA8DA827}" srcOrd="0" destOrd="0" presId="urn:microsoft.com/office/officeart/2005/8/layout/hierarchy4"/>
    <dgm:cxn modelId="{0D72A1EE-1616-4EBA-BDFF-213CFEC0A797}" type="presOf" srcId="{AB7006CD-CE4D-44F8-B85D-2504D2CF1E4F}" destId="{72371DB1-2722-4D93-98F3-AD8E27F1ED24}" srcOrd="0" destOrd="0" presId="urn:microsoft.com/office/officeart/2005/8/layout/hierarchy4"/>
    <dgm:cxn modelId="{94BB72AA-34A6-45D2-9AE1-EE2F4D95F597}" type="presParOf" srcId="{72371DB1-2722-4D93-98F3-AD8E27F1ED24}" destId="{126BE5B5-A7C6-4ACD-837F-9C09F6AE44CC}" srcOrd="0" destOrd="0" presId="urn:microsoft.com/office/officeart/2005/8/layout/hierarchy4"/>
    <dgm:cxn modelId="{BEA84BB6-188A-414C-B631-7958B6418271}" type="presParOf" srcId="{126BE5B5-A7C6-4ACD-837F-9C09F6AE44CC}" destId="{BDB10053-2CD9-4D5C-BB4F-4D24AA8DA827}" srcOrd="0" destOrd="0" presId="urn:microsoft.com/office/officeart/2005/8/layout/hierarchy4"/>
    <dgm:cxn modelId="{7F1E2AF3-F841-4988-993A-C01F3A84BA71}" type="presParOf" srcId="{126BE5B5-A7C6-4ACD-837F-9C09F6AE44CC}" destId="{EADD9237-5162-40AC-A236-805DD688B1AF}" srcOrd="1" destOrd="0" presId="urn:microsoft.com/office/officeart/2005/8/layout/hierarchy4"/>
    <dgm:cxn modelId="{B70699CC-1994-496A-A97A-DE1BF2B1E00F}" type="presParOf" srcId="{126BE5B5-A7C6-4ACD-837F-9C09F6AE44CC}" destId="{D5514CCF-752D-40AE-9C8F-817F4B764A0F}" srcOrd="2" destOrd="0" presId="urn:microsoft.com/office/officeart/2005/8/layout/hierarchy4"/>
    <dgm:cxn modelId="{3B1E34F0-0D4E-42FA-9637-6E4D60FA632B}" type="presParOf" srcId="{D5514CCF-752D-40AE-9C8F-817F4B764A0F}" destId="{8CEF16F2-E54C-41EE-B7DD-CCC59EB19733}" srcOrd="0" destOrd="0" presId="urn:microsoft.com/office/officeart/2005/8/layout/hierarchy4"/>
    <dgm:cxn modelId="{05172F7F-E3F1-4644-A06C-0A8AE3338979}" type="presParOf" srcId="{8CEF16F2-E54C-41EE-B7DD-CCC59EB19733}" destId="{7A2B0EDC-D5FA-4D07-91DF-5CCE21EF32C3}" srcOrd="0" destOrd="0" presId="urn:microsoft.com/office/officeart/2005/8/layout/hierarchy4"/>
    <dgm:cxn modelId="{95A3CBB1-670A-4CD8-90F0-00AB989B6368}" type="presParOf" srcId="{8CEF16F2-E54C-41EE-B7DD-CCC59EB19733}" destId="{A2A962FB-C560-443E-8E21-95DE2FCCE83A}" srcOrd="1" destOrd="0" presId="urn:microsoft.com/office/officeart/2005/8/layout/hierarchy4"/>
    <dgm:cxn modelId="{6D13CDC4-895F-4113-B9CE-236872BF97F8}" type="presParOf" srcId="{D5514CCF-752D-40AE-9C8F-817F4B764A0F}" destId="{025A956A-5739-400E-B491-854D2F43B1FD}" srcOrd="1" destOrd="0" presId="urn:microsoft.com/office/officeart/2005/8/layout/hierarchy4"/>
    <dgm:cxn modelId="{A2CA8943-836B-4B37-A5F2-739C1BBA1167}" type="presParOf" srcId="{D5514CCF-752D-40AE-9C8F-817F4B764A0F}" destId="{7AE2C260-B26E-40E7-8551-6FFE08553B4A}" srcOrd="2" destOrd="0" presId="urn:microsoft.com/office/officeart/2005/8/layout/hierarchy4"/>
    <dgm:cxn modelId="{D6524F21-B70E-498B-9F7D-FD4CE195752E}" type="presParOf" srcId="{7AE2C260-B26E-40E7-8551-6FFE08553B4A}" destId="{D8F7EE23-B441-4DFB-B9F1-82BF284F063B}" srcOrd="0" destOrd="0" presId="urn:microsoft.com/office/officeart/2005/8/layout/hierarchy4"/>
    <dgm:cxn modelId="{2B1D00F6-5412-410C-9B45-64AFAA34FA2B}" type="presParOf" srcId="{7AE2C260-B26E-40E7-8551-6FFE08553B4A}" destId="{1B0EEFDC-64AA-4DB4-823F-718B6C77653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7FFE18-54B6-4EF4-8271-1EF182A0B527}" type="doc">
      <dgm:prSet loTypeId="urn:microsoft.com/office/officeart/2005/8/layout/architecture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E1384F-1D2A-4082-BECD-5E41EBFBDA5A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 sz="3600" dirty="0"/>
        </a:p>
        <a:p>
          <a:r>
            <a:rPr lang="en-US" sz="3600" dirty="0"/>
            <a:t>SERVICII TINERI</a:t>
          </a:r>
        </a:p>
        <a:p>
          <a:r>
            <a:rPr lang="en-US" sz="5700" dirty="0"/>
            <a:t> </a:t>
          </a:r>
        </a:p>
      </dgm:t>
    </dgm:pt>
    <dgm:pt modelId="{442D3704-2305-4022-9DBD-0E2B956448A9}" type="parTrans" cxnId="{5D239D2C-07D9-4599-820A-8F7C656BFF70}">
      <dgm:prSet/>
      <dgm:spPr/>
      <dgm:t>
        <a:bodyPr/>
        <a:lstStyle/>
        <a:p>
          <a:endParaRPr lang="en-US"/>
        </a:p>
      </dgm:t>
    </dgm:pt>
    <dgm:pt modelId="{CBFBEC1F-87CE-424C-AC20-3BB9237AD5EE}" type="sibTrans" cxnId="{5D239D2C-07D9-4599-820A-8F7C656BFF70}">
      <dgm:prSet/>
      <dgm:spPr/>
      <dgm:t>
        <a:bodyPr/>
        <a:lstStyle/>
        <a:p>
          <a:endParaRPr lang="en-US"/>
        </a:p>
      </dgm:t>
    </dgm:pt>
    <dgm:pt modelId="{01262505-3101-4A6C-876C-C77FC94CD92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buSzPts val="1800"/>
            <a:buFont typeface="Symbol" panose="05050102010706020507" pitchFamily="18" charset="2"/>
            <a:buBlip>
              <a:blip xmlns:r="http://schemas.openxmlformats.org/officeDocument/2006/relationships" r:embed="rId1"/>
            </a:buBlip>
          </a:pPr>
          <a:r>
            <a:rPr lang="ro-RO" noProof="0" dirty="0"/>
            <a:t>Tinerii doresc </a:t>
          </a:r>
          <a:r>
            <a:rPr lang="ro-RO" dirty="0"/>
            <a:t>să fie sprijiniți în ceea ce privește piața muncii, locuințele și accesul la educație, precum și orientarea și consilierea în carieră. </a:t>
          </a:r>
          <a:endParaRPr lang="en-US" b="1" dirty="0"/>
        </a:p>
      </dgm:t>
    </dgm:pt>
    <dgm:pt modelId="{6CAB6A26-A326-4765-A5BA-99B62983B00B}" type="parTrans" cxnId="{3E938873-3EAD-4741-B7F7-5DCB10FDD45E}">
      <dgm:prSet/>
      <dgm:spPr/>
      <dgm:t>
        <a:bodyPr/>
        <a:lstStyle/>
        <a:p>
          <a:endParaRPr lang="en-US"/>
        </a:p>
      </dgm:t>
    </dgm:pt>
    <dgm:pt modelId="{5DAF5679-1618-4C56-9CF0-0D4144A186D0}" type="sibTrans" cxnId="{3E938873-3EAD-4741-B7F7-5DCB10FDD45E}">
      <dgm:prSet/>
      <dgm:spPr/>
      <dgm:t>
        <a:bodyPr/>
        <a:lstStyle/>
        <a:p>
          <a:endParaRPr lang="en-US"/>
        </a:p>
      </dgm:t>
    </dgm:pt>
    <dgm:pt modelId="{0509039B-8168-4B76-AEC8-2952A678C760}" type="pres">
      <dgm:prSet presAssocID="{CD7FFE18-54B6-4EF4-8271-1EF182A0B52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20C60A-7611-45B1-AE73-9546A958048A}" type="pres">
      <dgm:prSet presAssocID="{B3E1384F-1D2A-4082-BECD-5E41EBFBDA5A}" presName="vertOne" presStyleCnt="0"/>
      <dgm:spPr/>
    </dgm:pt>
    <dgm:pt modelId="{12585A1B-90A4-455B-B9A7-19871050C7A0}" type="pres">
      <dgm:prSet presAssocID="{B3E1384F-1D2A-4082-BECD-5E41EBFBDA5A}" presName="txOne" presStyleLbl="node0" presStyleIdx="0" presStyleCnt="1">
        <dgm:presLayoutVars>
          <dgm:chPref val="3"/>
        </dgm:presLayoutVars>
      </dgm:prSet>
      <dgm:spPr/>
    </dgm:pt>
    <dgm:pt modelId="{DC9FA6F0-DFF3-4AC8-80F4-8709458121F0}" type="pres">
      <dgm:prSet presAssocID="{B3E1384F-1D2A-4082-BECD-5E41EBFBDA5A}" presName="parTransOne" presStyleCnt="0"/>
      <dgm:spPr/>
    </dgm:pt>
    <dgm:pt modelId="{D38C4CAB-3B72-4556-9D0B-7A6FFFF26F64}" type="pres">
      <dgm:prSet presAssocID="{B3E1384F-1D2A-4082-BECD-5E41EBFBDA5A}" presName="horzOne" presStyleCnt="0"/>
      <dgm:spPr/>
    </dgm:pt>
    <dgm:pt modelId="{4A064265-9CD2-4C9B-95E7-EC297C2CB408}" type="pres">
      <dgm:prSet presAssocID="{01262505-3101-4A6C-876C-C77FC94CD922}" presName="vertTwo" presStyleCnt="0"/>
      <dgm:spPr/>
    </dgm:pt>
    <dgm:pt modelId="{5085B9D5-EAE8-45DA-8B1D-D68176DFB984}" type="pres">
      <dgm:prSet presAssocID="{01262505-3101-4A6C-876C-C77FC94CD922}" presName="txTwo" presStyleLbl="node2" presStyleIdx="0" presStyleCnt="1">
        <dgm:presLayoutVars>
          <dgm:chPref val="3"/>
        </dgm:presLayoutVars>
      </dgm:prSet>
      <dgm:spPr/>
    </dgm:pt>
    <dgm:pt modelId="{72825F2F-FAFA-4BD6-BA8D-1C8FE912310D}" type="pres">
      <dgm:prSet presAssocID="{01262505-3101-4A6C-876C-C77FC94CD922}" presName="horzTwo" presStyleCnt="0"/>
      <dgm:spPr/>
    </dgm:pt>
  </dgm:ptLst>
  <dgm:cxnLst>
    <dgm:cxn modelId="{8078BE00-52F1-40CB-BAB4-92680346F90D}" type="presOf" srcId="{B3E1384F-1D2A-4082-BECD-5E41EBFBDA5A}" destId="{12585A1B-90A4-455B-B9A7-19871050C7A0}" srcOrd="0" destOrd="0" presId="urn:microsoft.com/office/officeart/2005/8/layout/architecture"/>
    <dgm:cxn modelId="{5D239D2C-07D9-4599-820A-8F7C656BFF70}" srcId="{CD7FFE18-54B6-4EF4-8271-1EF182A0B527}" destId="{B3E1384F-1D2A-4082-BECD-5E41EBFBDA5A}" srcOrd="0" destOrd="0" parTransId="{442D3704-2305-4022-9DBD-0E2B956448A9}" sibTransId="{CBFBEC1F-87CE-424C-AC20-3BB9237AD5EE}"/>
    <dgm:cxn modelId="{3E938873-3EAD-4741-B7F7-5DCB10FDD45E}" srcId="{B3E1384F-1D2A-4082-BECD-5E41EBFBDA5A}" destId="{01262505-3101-4A6C-876C-C77FC94CD922}" srcOrd="0" destOrd="0" parTransId="{6CAB6A26-A326-4765-A5BA-99B62983B00B}" sibTransId="{5DAF5679-1618-4C56-9CF0-0D4144A186D0}"/>
    <dgm:cxn modelId="{228FB9A1-CC62-41C8-B66B-9A784A36AEED}" type="presOf" srcId="{01262505-3101-4A6C-876C-C77FC94CD922}" destId="{5085B9D5-EAE8-45DA-8B1D-D68176DFB984}" srcOrd="0" destOrd="0" presId="urn:microsoft.com/office/officeart/2005/8/layout/architecture"/>
    <dgm:cxn modelId="{E8CAB8AE-A628-4384-A5AF-47D2DD042347}" type="presOf" srcId="{CD7FFE18-54B6-4EF4-8271-1EF182A0B527}" destId="{0509039B-8168-4B76-AEC8-2952A678C760}" srcOrd="0" destOrd="0" presId="urn:microsoft.com/office/officeart/2005/8/layout/architecture"/>
    <dgm:cxn modelId="{F529BB42-CE52-4E66-BA68-7819570F4E5C}" type="presParOf" srcId="{0509039B-8168-4B76-AEC8-2952A678C760}" destId="{6B20C60A-7611-45B1-AE73-9546A958048A}" srcOrd="0" destOrd="0" presId="urn:microsoft.com/office/officeart/2005/8/layout/architecture"/>
    <dgm:cxn modelId="{1AF5E7F3-7EA0-41C3-9DFE-7947C7B2289E}" type="presParOf" srcId="{6B20C60A-7611-45B1-AE73-9546A958048A}" destId="{12585A1B-90A4-455B-B9A7-19871050C7A0}" srcOrd="0" destOrd="0" presId="urn:microsoft.com/office/officeart/2005/8/layout/architecture"/>
    <dgm:cxn modelId="{6ECF0204-0CB5-4728-BB2B-C4C3E416C40B}" type="presParOf" srcId="{6B20C60A-7611-45B1-AE73-9546A958048A}" destId="{DC9FA6F0-DFF3-4AC8-80F4-8709458121F0}" srcOrd="1" destOrd="0" presId="urn:microsoft.com/office/officeart/2005/8/layout/architecture"/>
    <dgm:cxn modelId="{0D5E5D85-5F19-4C1C-AE30-EE4C907B16C9}" type="presParOf" srcId="{6B20C60A-7611-45B1-AE73-9546A958048A}" destId="{D38C4CAB-3B72-4556-9D0B-7A6FFFF26F64}" srcOrd="2" destOrd="0" presId="urn:microsoft.com/office/officeart/2005/8/layout/architecture"/>
    <dgm:cxn modelId="{3A47A681-20A5-4E6D-B5CE-764CA1822A6B}" type="presParOf" srcId="{D38C4CAB-3B72-4556-9D0B-7A6FFFF26F64}" destId="{4A064265-9CD2-4C9B-95E7-EC297C2CB408}" srcOrd="0" destOrd="0" presId="urn:microsoft.com/office/officeart/2005/8/layout/architecture"/>
    <dgm:cxn modelId="{8F250EFC-CCEA-4798-9215-19264DCC9E80}" type="presParOf" srcId="{4A064265-9CD2-4C9B-95E7-EC297C2CB408}" destId="{5085B9D5-EAE8-45DA-8B1D-D68176DFB984}" srcOrd="0" destOrd="0" presId="urn:microsoft.com/office/officeart/2005/8/layout/architecture"/>
    <dgm:cxn modelId="{29C149D1-AC7E-42F1-A3D6-D0BBCE3E40E7}" type="presParOf" srcId="{4A064265-9CD2-4C9B-95E7-EC297C2CB408}" destId="{72825F2F-FAFA-4BD6-BA8D-1C8FE912310D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7FFE18-54B6-4EF4-8271-1EF182A0B527}" type="doc">
      <dgm:prSet loTypeId="urn:microsoft.com/office/officeart/2005/8/layout/architecture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E1384F-1D2A-4082-BECD-5E41EBFBDA5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o-RO" sz="2800" b="1" dirty="0"/>
            <a:t>PARTICIPARE CIVICĂ </a:t>
          </a:r>
          <a:r>
            <a:rPr lang="en-US" sz="4000" dirty="0"/>
            <a:t> </a:t>
          </a:r>
        </a:p>
      </dgm:t>
    </dgm:pt>
    <dgm:pt modelId="{442D3704-2305-4022-9DBD-0E2B956448A9}" type="parTrans" cxnId="{5D239D2C-07D9-4599-820A-8F7C656BFF70}">
      <dgm:prSet/>
      <dgm:spPr/>
      <dgm:t>
        <a:bodyPr/>
        <a:lstStyle/>
        <a:p>
          <a:endParaRPr lang="en-US"/>
        </a:p>
      </dgm:t>
    </dgm:pt>
    <dgm:pt modelId="{CBFBEC1F-87CE-424C-AC20-3BB9237AD5EE}" type="sibTrans" cxnId="{5D239D2C-07D9-4599-820A-8F7C656BFF70}">
      <dgm:prSet/>
      <dgm:spPr/>
      <dgm:t>
        <a:bodyPr/>
        <a:lstStyle/>
        <a:p>
          <a:endParaRPr lang="en-US"/>
        </a:p>
      </dgm:t>
    </dgm:pt>
    <dgm:pt modelId="{01262505-3101-4A6C-876C-C77FC94CD922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buSzPts val="1800"/>
            <a:buFont typeface="Symbol" panose="05050102010706020507" pitchFamily="18" charset="2"/>
            <a:buBlip>
              <a:blip xmlns:r="http://schemas.openxmlformats.org/officeDocument/2006/relationships" r:embed="rId1"/>
            </a:buBlip>
          </a:pPr>
          <a:r>
            <a:rPr lang="ro-RO" dirty="0"/>
            <a:t>Tinerii simt în mare măsură că puterea lor de a influența </a:t>
          </a:r>
          <a:r>
            <a:rPr lang="ro-RO" noProof="0" dirty="0"/>
            <a:t>deciziile </a:t>
          </a:r>
          <a:r>
            <a:rPr lang="ro-RO" dirty="0"/>
            <a:t>publice este scăzută și sunt mai puțin interesați de participarea civică.</a:t>
          </a:r>
          <a:endParaRPr lang="en-US" b="1" dirty="0"/>
        </a:p>
      </dgm:t>
    </dgm:pt>
    <dgm:pt modelId="{6CAB6A26-A326-4765-A5BA-99B62983B00B}" type="parTrans" cxnId="{3E938873-3EAD-4741-B7F7-5DCB10FDD45E}">
      <dgm:prSet/>
      <dgm:spPr/>
      <dgm:t>
        <a:bodyPr/>
        <a:lstStyle/>
        <a:p>
          <a:endParaRPr lang="en-US"/>
        </a:p>
      </dgm:t>
    </dgm:pt>
    <dgm:pt modelId="{5DAF5679-1618-4C56-9CF0-0D4144A186D0}" type="sibTrans" cxnId="{3E938873-3EAD-4741-B7F7-5DCB10FDD45E}">
      <dgm:prSet/>
      <dgm:spPr/>
      <dgm:t>
        <a:bodyPr/>
        <a:lstStyle/>
        <a:p>
          <a:endParaRPr lang="en-US"/>
        </a:p>
      </dgm:t>
    </dgm:pt>
    <dgm:pt modelId="{0509039B-8168-4B76-AEC8-2952A678C760}" type="pres">
      <dgm:prSet presAssocID="{CD7FFE18-54B6-4EF4-8271-1EF182A0B52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20C60A-7611-45B1-AE73-9546A958048A}" type="pres">
      <dgm:prSet presAssocID="{B3E1384F-1D2A-4082-BECD-5E41EBFBDA5A}" presName="vertOne" presStyleCnt="0"/>
      <dgm:spPr/>
    </dgm:pt>
    <dgm:pt modelId="{12585A1B-90A4-455B-B9A7-19871050C7A0}" type="pres">
      <dgm:prSet presAssocID="{B3E1384F-1D2A-4082-BECD-5E41EBFBDA5A}" presName="txOne" presStyleLbl="node0" presStyleIdx="0" presStyleCnt="1">
        <dgm:presLayoutVars>
          <dgm:chPref val="3"/>
        </dgm:presLayoutVars>
      </dgm:prSet>
      <dgm:spPr/>
    </dgm:pt>
    <dgm:pt modelId="{DC9FA6F0-DFF3-4AC8-80F4-8709458121F0}" type="pres">
      <dgm:prSet presAssocID="{B3E1384F-1D2A-4082-BECD-5E41EBFBDA5A}" presName="parTransOne" presStyleCnt="0"/>
      <dgm:spPr/>
    </dgm:pt>
    <dgm:pt modelId="{D38C4CAB-3B72-4556-9D0B-7A6FFFF26F64}" type="pres">
      <dgm:prSet presAssocID="{B3E1384F-1D2A-4082-BECD-5E41EBFBDA5A}" presName="horzOne" presStyleCnt="0"/>
      <dgm:spPr/>
    </dgm:pt>
    <dgm:pt modelId="{4A064265-9CD2-4C9B-95E7-EC297C2CB408}" type="pres">
      <dgm:prSet presAssocID="{01262505-3101-4A6C-876C-C77FC94CD922}" presName="vertTwo" presStyleCnt="0"/>
      <dgm:spPr/>
    </dgm:pt>
    <dgm:pt modelId="{5085B9D5-EAE8-45DA-8B1D-D68176DFB984}" type="pres">
      <dgm:prSet presAssocID="{01262505-3101-4A6C-876C-C77FC94CD922}" presName="txTwo" presStyleLbl="node2" presStyleIdx="0" presStyleCnt="1">
        <dgm:presLayoutVars>
          <dgm:chPref val="3"/>
        </dgm:presLayoutVars>
      </dgm:prSet>
      <dgm:spPr/>
    </dgm:pt>
    <dgm:pt modelId="{72825F2F-FAFA-4BD6-BA8D-1C8FE912310D}" type="pres">
      <dgm:prSet presAssocID="{01262505-3101-4A6C-876C-C77FC94CD922}" presName="horzTwo" presStyleCnt="0"/>
      <dgm:spPr/>
    </dgm:pt>
  </dgm:ptLst>
  <dgm:cxnLst>
    <dgm:cxn modelId="{8078BE00-52F1-40CB-BAB4-92680346F90D}" type="presOf" srcId="{B3E1384F-1D2A-4082-BECD-5E41EBFBDA5A}" destId="{12585A1B-90A4-455B-B9A7-19871050C7A0}" srcOrd="0" destOrd="0" presId="urn:microsoft.com/office/officeart/2005/8/layout/architecture"/>
    <dgm:cxn modelId="{5D239D2C-07D9-4599-820A-8F7C656BFF70}" srcId="{CD7FFE18-54B6-4EF4-8271-1EF182A0B527}" destId="{B3E1384F-1D2A-4082-BECD-5E41EBFBDA5A}" srcOrd="0" destOrd="0" parTransId="{442D3704-2305-4022-9DBD-0E2B956448A9}" sibTransId="{CBFBEC1F-87CE-424C-AC20-3BB9237AD5EE}"/>
    <dgm:cxn modelId="{3E938873-3EAD-4741-B7F7-5DCB10FDD45E}" srcId="{B3E1384F-1D2A-4082-BECD-5E41EBFBDA5A}" destId="{01262505-3101-4A6C-876C-C77FC94CD922}" srcOrd="0" destOrd="0" parTransId="{6CAB6A26-A326-4765-A5BA-99B62983B00B}" sibTransId="{5DAF5679-1618-4C56-9CF0-0D4144A186D0}"/>
    <dgm:cxn modelId="{228FB9A1-CC62-41C8-B66B-9A784A36AEED}" type="presOf" srcId="{01262505-3101-4A6C-876C-C77FC94CD922}" destId="{5085B9D5-EAE8-45DA-8B1D-D68176DFB984}" srcOrd="0" destOrd="0" presId="urn:microsoft.com/office/officeart/2005/8/layout/architecture"/>
    <dgm:cxn modelId="{E8CAB8AE-A628-4384-A5AF-47D2DD042347}" type="presOf" srcId="{CD7FFE18-54B6-4EF4-8271-1EF182A0B527}" destId="{0509039B-8168-4B76-AEC8-2952A678C760}" srcOrd="0" destOrd="0" presId="urn:microsoft.com/office/officeart/2005/8/layout/architecture"/>
    <dgm:cxn modelId="{F529BB42-CE52-4E66-BA68-7819570F4E5C}" type="presParOf" srcId="{0509039B-8168-4B76-AEC8-2952A678C760}" destId="{6B20C60A-7611-45B1-AE73-9546A958048A}" srcOrd="0" destOrd="0" presId="urn:microsoft.com/office/officeart/2005/8/layout/architecture"/>
    <dgm:cxn modelId="{1AF5E7F3-7EA0-41C3-9DFE-7947C7B2289E}" type="presParOf" srcId="{6B20C60A-7611-45B1-AE73-9546A958048A}" destId="{12585A1B-90A4-455B-B9A7-19871050C7A0}" srcOrd="0" destOrd="0" presId="urn:microsoft.com/office/officeart/2005/8/layout/architecture"/>
    <dgm:cxn modelId="{6ECF0204-0CB5-4728-BB2B-C4C3E416C40B}" type="presParOf" srcId="{6B20C60A-7611-45B1-AE73-9546A958048A}" destId="{DC9FA6F0-DFF3-4AC8-80F4-8709458121F0}" srcOrd="1" destOrd="0" presId="urn:microsoft.com/office/officeart/2005/8/layout/architecture"/>
    <dgm:cxn modelId="{0D5E5D85-5F19-4C1C-AE30-EE4C907B16C9}" type="presParOf" srcId="{6B20C60A-7611-45B1-AE73-9546A958048A}" destId="{D38C4CAB-3B72-4556-9D0B-7A6FFFF26F64}" srcOrd="2" destOrd="0" presId="urn:microsoft.com/office/officeart/2005/8/layout/architecture"/>
    <dgm:cxn modelId="{3A47A681-20A5-4E6D-B5CE-764CA1822A6B}" type="presParOf" srcId="{D38C4CAB-3B72-4556-9D0B-7A6FFFF26F64}" destId="{4A064265-9CD2-4C9B-95E7-EC297C2CB408}" srcOrd="0" destOrd="0" presId="urn:microsoft.com/office/officeart/2005/8/layout/architecture"/>
    <dgm:cxn modelId="{8F250EFC-CCEA-4798-9215-19264DCC9E80}" type="presParOf" srcId="{4A064265-9CD2-4C9B-95E7-EC297C2CB408}" destId="{5085B9D5-EAE8-45DA-8B1D-D68176DFB984}" srcOrd="0" destOrd="0" presId="urn:microsoft.com/office/officeart/2005/8/layout/architecture"/>
    <dgm:cxn modelId="{29C149D1-AC7E-42F1-A3D6-D0BBCE3E40E7}" type="presParOf" srcId="{4A064265-9CD2-4C9B-95E7-EC297C2CB408}" destId="{72825F2F-FAFA-4BD6-BA8D-1C8FE912310D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1BD98-8B03-42A0-8805-68AE30A4E65F}">
      <dsp:nvSpPr>
        <dsp:cNvPr id="0" name=""/>
        <dsp:cNvSpPr/>
      </dsp:nvSpPr>
      <dsp:spPr>
        <a:xfrm>
          <a:off x="1014819" y="3127301"/>
          <a:ext cx="778051" cy="13905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9025" y="0"/>
              </a:lnTo>
              <a:lnTo>
                <a:pt x="389025" y="1390530"/>
              </a:lnTo>
              <a:lnTo>
                <a:pt x="778051" y="13905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64009" y="3782731"/>
        <a:ext cx="79670" cy="79670"/>
      </dsp:txXfrm>
    </dsp:sp>
    <dsp:sp modelId="{E588C171-D810-4ABF-A623-750732F7670A}">
      <dsp:nvSpPr>
        <dsp:cNvPr id="0" name=""/>
        <dsp:cNvSpPr/>
      </dsp:nvSpPr>
      <dsp:spPr>
        <a:xfrm>
          <a:off x="1014819" y="2493117"/>
          <a:ext cx="778051" cy="634183"/>
        </a:xfrm>
        <a:custGeom>
          <a:avLst/>
          <a:gdLst/>
          <a:ahLst/>
          <a:cxnLst/>
          <a:rect l="0" t="0" r="0" b="0"/>
          <a:pathLst>
            <a:path>
              <a:moveTo>
                <a:pt x="0" y="634183"/>
              </a:moveTo>
              <a:lnTo>
                <a:pt x="389025" y="634183"/>
              </a:lnTo>
              <a:lnTo>
                <a:pt x="389025" y="0"/>
              </a:lnTo>
              <a:lnTo>
                <a:pt x="77805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78750" y="2785115"/>
        <a:ext cx="50188" cy="50188"/>
      </dsp:txXfrm>
    </dsp:sp>
    <dsp:sp modelId="{B677B636-BE71-4AB1-BE31-DF785EF66C27}">
      <dsp:nvSpPr>
        <dsp:cNvPr id="0" name=""/>
        <dsp:cNvSpPr/>
      </dsp:nvSpPr>
      <dsp:spPr>
        <a:xfrm>
          <a:off x="1014819" y="1102587"/>
          <a:ext cx="778051" cy="2024713"/>
        </a:xfrm>
        <a:custGeom>
          <a:avLst/>
          <a:gdLst/>
          <a:ahLst/>
          <a:cxnLst/>
          <a:rect l="0" t="0" r="0" b="0"/>
          <a:pathLst>
            <a:path>
              <a:moveTo>
                <a:pt x="0" y="2024713"/>
              </a:moveTo>
              <a:lnTo>
                <a:pt x="389025" y="2024713"/>
              </a:lnTo>
              <a:lnTo>
                <a:pt x="389025" y="0"/>
              </a:lnTo>
              <a:lnTo>
                <a:pt x="77805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349618" y="2060717"/>
        <a:ext cx="108453" cy="108453"/>
      </dsp:txXfrm>
    </dsp:sp>
    <dsp:sp modelId="{F7A2C2FB-07CD-4C6C-AC72-9E8A224627A0}">
      <dsp:nvSpPr>
        <dsp:cNvPr id="0" name=""/>
        <dsp:cNvSpPr/>
      </dsp:nvSpPr>
      <dsp:spPr>
        <a:xfrm rot="16200000">
          <a:off x="-2194140" y="2658845"/>
          <a:ext cx="5481007" cy="936911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CALITATEA VIEȚII</a:t>
          </a:r>
        </a:p>
      </dsp:txBody>
      <dsp:txXfrm>
        <a:off x="-2194140" y="2658845"/>
        <a:ext cx="5481007" cy="936911"/>
      </dsp:txXfrm>
    </dsp:sp>
    <dsp:sp modelId="{378154B7-1F14-49E2-9AAF-46539FD54AB8}">
      <dsp:nvSpPr>
        <dsp:cNvPr id="0" name=""/>
        <dsp:cNvSpPr/>
      </dsp:nvSpPr>
      <dsp:spPr>
        <a:xfrm>
          <a:off x="1792870" y="601598"/>
          <a:ext cx="3890258" cy="100197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Satisfacția privind viața zilnică înregistrează ponderi ridicate și foarte ridicate în rândul tinerilor</a:t>
          </a:r>
          <a:r>
            <a:rPr lang="en-US" sz="1400" kern="1200" dirty="0"/>
            <a:t>.</a:t>
          </a:r>
        </a:p>
      </dsp:txBody>
      <dsp:txXfrm>
        <a:off x="1792870" y="601598"/>
        <a:ext cx="3890258" cy="1001978"/>
      </dsp:txXfrm>
    </dsp:sp>
    <dsp:sp modelId="{48ED2FCA-3401-4EE6-BAF5-6F194A0C25B7}">
      <dsp:nvSpPr>
        <dsp:cNvPr id="0" name=""/>
        <dsp:cNvSpPr/>
      </dsp:nvSpPr>
      <dsp:spPr>
        <a:xfrm>
          <a:off x="1792870" y="1900090"/>
          <a:ext cx="3890258" cy="1186054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Situația actuală este apreciată de către tineri drept problematică, la aceast</a:t>
          </a:r>
          <a:r>
            <a:rPr lang="en-US" sz="1400" kern="1200" dirty="0"/>
            <a:t>a </a:t>
          </a:r>
          <a:r>
            <a:rPr lang="ro-RO" sz="1400" kern="1200" dirty="0"/>
            <a:t>contribuind probabil contextul mai larg, marcat de pandemie, război și inflație.</a:t>
          </a:r>
          <a:endParaRPr lang="en-US" sz="1400" kern="1200" dirty="0"/>
        </a:p>
      </dsp:txBody>
      <dsp:txXfrm>
        <a:off x="1792870" y="1900090"/>
        <a:ext cx="3890258" cy="1186054"/>
      </dsp:txXfrm>
    </dsp:sp>
    <dsp:sp modelId="{64186F8E-E44C-41E5-AABF-48EC61AA81E8}">
      <dsp:nvSpPr>
        <dsp:cNvPr id="0" name=""/>
        <dsp:cNvSpPr/>
      </dsp:nvSpPr>
      <dsp:spPr>
        <a:xfrm>
          <a:off x="1792870" y="3382658"/>
          <a:ext cx="3890258" cy="2270345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</a:t>
          </a:r>
          <a:r>
            <a:rPr lang="ro-RO" sz="1400" kern="1200" dirty="0"/>
            <a:t>xistă o legătură cauzală între locul de muncă (venituri), locuință și întemeierea unei familii. </a:t>
          </a:r>
          <a:r>
            <a:rPr lang="en-US" sz="1400" kern="1200" dirty="0"/>
            <a:t>De </a:t>
          </a:r>
          <a:r>
            <a:rPr lang="ro-RO" sz="1400" kern="1200" noProof="0" dirty="0"/>
            <a:t>aceea</a:t>
          </a:r>
          <a:r>
            <a:rPr lang="ro-RO" sz="1400" kern="1200" dirty="0"/>
            <a:t>, lipsa stabilității locului de muncă și dificultatea accesului la o locuință </a:t>
          </a:r>
          <a:r>
            <a:rPr lang="ro-RO" sz="1400" kern="1200" noProof="0" dirty="0"/>
            <a:t>constituie </a:t>
          </a:r>
          <a:r>
            <a:rPr lang="ro-RO" sz="1400" kern="1200" dirty="0"/>
            <a:t>obstacole majore pentru întemeierea unei familii de către tineri</a:t>
          </a:r>
          <a:r>
            <a:rPr lang="en-US" sz="1400" kern="1200" dirty="0"/>
            <a:t>.</a:t>
          </a:r>
        </a:p>
      </dsp:txBody>
      <dsp:txXfrm>
        <a:off x="1792870" y="3382658"/>
        <a:ext cx="3890258" cy="2270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F565A-5637-4997-831E-FF2058B06565}">
      <dsp:nvSpPr>
        <dsp:cNvPr id="0" name=""/>
        <dsp:cNvSpPr/>
      </dsp:nvSpPr>
      <dsp:spPr>
        <a:xfrm>
          <a:off x="2049855" y="2938806"/>
          <a:ext cx="793048" cy="1341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6524" y="0"/>
              </a:lnTo>
              <a:lnTo>
                <a:pt x="396524" y="1341648"/>
              </a:lnTo>
              <a:lnTo>
                <a:pt x="793048" y="13416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07416" y="3570668"/>
        <a:ext cx="77925" cy="77925"/>
      </dsp:txXfrm>
    </dsp:sp>
    <dsp:sp modelId="{63D3BE7C-CFD5-4790-8245-7137650A210E}">
      <dsp:nvSpPr>
        <dsp:cNvPr id="0" name=""/>
        <dsp:cNvSpPr/>
      </dsp:nvSpPr>
      <dsp:spPr>
        <a:xfrm>
          <a:off x="2049855" y="2893086"/>
          <a:ext cx="7311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1155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97154" y="2920528"/>
        <a:ext cx="36557" cy="36557"/>
      </dsp:txXfrm>
    </dsp:sp>
    <dsp:sp modelId="{A3D4D537-F83B-4329-8404-5911A545A1FA}">
      <dsp:nvSpPr>
        <dsp:cNvPr id="0" name=""/>
        <dsp:cNvSpPr/>
      </dsp:nvSpPr>
      <dsp:spPr>
        <a:xfrm>
          <a:off x="2049855" y="1210582"/>
          <a:ext cx="1262047" cy="1728224"/>
        </a:xfrm>
        <a:custGeom>
          <a:avLst/>
          <a:gdLst/>
          <a:ahLst/>
          <a:cxnLst/>
          <a:rect l="0" t="0" r="0" b="0"/>
          <a:pathLst>
            <a:path>
              <a:moveTo>
                <a:pt x="0" y="1728224"/>
              </a:moveTo>
              <a:lnTo>
                <a:pt x="631023" y="1728224"/>
              </a:lnTo>
              <a:lnTo>
                <a:pt x="631023" y="0"/>
              </a:lnTo>
              <a:lnTo>
                <a:pt x="126204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627379" y="2021195"/>
        <a:ext cx="106999" cy="106999"/>
      </dsp:txXfrm>
    </dsp:sp>
    <dsp:sp modelId="{931126C1-FD47-4CF0-B4AD-92428AA8AF74}">
      <dsp:nvSpPr>
        <dsp:cNvPr id="0" name=""/>
        <dsp:cNvSpPr/>
      </dsp:nvSpPr>
      <dsp:spPr>
        <a:xfrm rot="16200000">
          <a:off x="-975437" y="2452320"/>
          <a:ext cx="5077613" cy="972972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EDUCAȚIA</a:t>
          </a:r>
          <a:r>
            <a:rPr lang="en-US" sz="5700" kern="1200" dirty="0"/>
            <a:t> </a:t>
          </a:r>
        </a:p>
      </dsp:txBody>
      <dsp:txXfrm>
        <a:off x="-975437" y="2452320"/>
        <a:ext cx="5077613" cy="972972"/>
      </dsp:txXfrm>
    </dsp:sp>
    <dsp:sp modelId="{3FE727D8-F540-4B4F-B878-8878EF6FE613}">
      <dsp:nvSpPr>
        <dsp:cNvPr id="0" name=""/>
        <dsp:cNvSpPr/>
      </dsp:nvSpPr>
      <dsp:spPr>
        <a:xfrm>
          <a:off x="3311903" y="653299"/>
          <a:ext cx="3655778" cy="1114566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800"/>
            <a:buFont typeface="Symbol" panose="05050102010706020507" pitchFamily="18" charset="2"/>
            <a:buNone/>
          </a:pPr>
          <a:r>
            <a:rPr lang="ro-RO" sz="1500" b="1" kern="1200" noProof="0" dirty="0"/>
            <a:t>Este nevoie ca educația să garanteze accesul echitabil, eliminând orice posibilă barieră care ar putea sta în calea unei educații de calitate a tinerilor</a:t>
          </a:r>
          <a:r>
            <a:rPr lang="ro-RO" sz="1500" b="1" kern="1200" dirty="0"/>
            <a:t>.</a:t>
          </a:r>
          <a:endParaRPr lang="en-US" sz="1500" b="1" kern="1200" dirty="0"/>
        </a:p>
      </dsp:txBody>
      <dsp:txXfrm>
        <a:off x="3311903" y="653299"/>
        <a:ext cx="3655778" cy="1114566"/>
      </dsp:txXfrm>
    </dsp:sp>
    <dsp:sp modelId="{D9C2BC5F-1989-4732-8D08-935B5F58EAC2}">
      <dsp:nvSpPr>
        <dsp:cNvPr id="0" name=""/>
        <dsp:cNvSpPr/>
      </dsp:nvSpPr>
      <dsp:spPr>
        <a:xfrm>
          <a:off x="2781011" y="2381523"/>
          <a:ext cx="3655778" cy="1114566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500" kern="1200" dirty="0"/>
            <a:t>Deși nemulțumiți de modul cum școala îi pregătește pentru viață, </a:t>
          </a:r>
          <a:r>
            <a:rPr lang="ro-RO" sz="1500" kern="1200" noProof="0" dirty="0"/>
            <a:t>tinerii</a:t>
          </a:r>
          <a:r>
            <a:rPr lang="ro-RO" sz="1500" kern="1200" dirty="0"/>
            <a:t> recunosc contribuția esențială a educației la succesul în viață. </a:t>
          </a:r>
          <a:endParaRPr lang="en-US" sz="1500" kern="1200" dirty="0"/>
        </a:p>
      </dsp:txBody>
      <dsp:txXfrm>
        <a:off x="2781011" y="2381523"/>
        <a:ext cx="3655778" cy="1114566"/>
      </dsp:txXfrm>
    </dsp:sp>
    <dsp:sp modelId="{1849B632-7F7B-487F-A892-FC06770FF53B}">
      <dsp:nvSpPr>
        <dsp:cNvPr id="0" name=""/>
        <dsp:cNvSpPr/>
      </dsp:nvSpPr>
      <dsp:spPr>
        <a:xfrm>
          <a:off x="2842903" y="3723172"/>
          <a:ext cx="3655778" cy="1114566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800"/>
            <a:buFont typeface="Symbol" panose="05050102010706020507" pitchFamily="18" charset="2"/>
            <a:buNone/>
          </a:pPr>
          <a:r>
            <a:rPr lang="en-US" sz="1500" kern="1200" dirty="0"/>
            <a:t>T</a:t>
          </a:r>
          <a:r>
            <a:rPr lang="ro-RO" sz="1500" kern="1200" dirty="0"/>
            <a:t>inerii caută ca prin activitățile non-formale să-și completeze și îmbunătățească educația formală. </a:t>
          </a:r>
          <a:endParaRPr lang="en-US" sz="1500" kern="1200" dirty="0"/>
        </a:p>
      </dsp:txBody>
      <dsp:txXfrm>
        <a:off x="2842903" y="3723172"/>
        <a:ext cx="3655778" cy="11145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10053-2CD9-4D5C-BB4F-4D24AA8DA827}">
      <dsp:nvSpPr>
        <dsp:cNvPr id="0" name=""/>
        <dsp:cNvSpPr/>
      </dsp:nvSpPr>
      <dsp:spPr>
        <a:xfrm>
          <a:off x="1909" y="2575"/>
          <a:ext cx="5168883" cy="3054004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OCUPARE ȘI ANTREPRENORIAT</a:t>
          </a:r>
        </a:p>
      </dsp:txBody>
      <dsp:txXfrm>
        <a:off x="91358" y="92024"/>
        <a:ext cx="4989985" cy="2875106"/>
      </dsp:txXfrm>
    </dsp:sp>
    <dsp:sp modelId="{7A2B0EDC-D5FA-4D07-91DF-5CCE21EF32C3}">
      <dsp:nvSpPr>
        <dsp:cNvPr id="0" name=""/>
        <dsp:cNvSpPr/>
      </dsp:nvSpPr>
      <dsp:spPr>
        <a:xfrm>
          <a:off x="1909" y="3198021"/>
          <a:ext cx="2480270" cy="305400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/>
            <a:t>Veniturile mari și siguranța locului de muncă sunt aspectele cele mai importante, probabil și din cauza incertitudinilor de care e marcat  actualul context economic</a:t>
          </a:r>
          <a:r>
            <a:rPr lang="en-US" sz="1800" kern="1200" dirty="0"/>
            <a:t>.</a:t>
          </a:r>
        </a:p>
      </dsp:txBody>
      <dsp:txXfrm>
        <a:off x="74554" y="3270666"/>
        <a:ext cx="2334980" cy="2908714"/>
      </dsp:txXfrm>
    </dsp:sp>
    <dsp:sp modelId="{D8F7EE23-B441-4DFB-B9F1-82BF284F063B}">
      <dsp:nvSpPr>
        <dsp:cNvPr id="0" name=""/>
        <dsp:cNvSpPr/>
      </dsp:nvSpPr>
      <dsp:spPr>
        <a:xfrm>
          <a:off x="2690522" y="3198021"/>
          <a:ext cx="2480270" cy="305400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kern="1200" dirty="0"/>
            <a:t>Accesul la un loc de muncă rămâne, în continuare, bariera principală în calea independenței tinerilor</a:t>
          </a:r>
          <a:r>
            <a:rPr lang="en-US" sz="2000" kern="1200" dirty="0"/>
            <a:t>.</a:t>
          </a:r>
        </a:p>
      </dsp:txBody>
      <dsp:txXfrm>
        <a:off x="2763167" y="3270666"/>
        <a:ext cx="2334980" cy="29087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85A1B-90A4-455B-B9A7-19871050C7A0}">
      <dsp:nvSpPr>
        <dsp:cNvPr id="0" name=""/>
        <dsp:cNvSpPr/>
      </dsp:nvSpPr>
      <dsp:spPr>
        <a:xfrm>
          <a:off x="1473" y="3168968"/>
          <a:ext cx="3014523" cy="308454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SERVICII TINERI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 </a:t>
          </a:r>
        </a:p>
      </dsp:txBody>
      <dsp:txXfrm>
        <a:off x="89765" y="3257260"/>
        <a:ext cx="2837939" cy="2907960"/>
      </dsp:txXfrm>
    </dsp:sp>
    <dsp:sp modelId="{5085B9D5-EAE8-45DA-8B1D-D68176DFB984}">
      <dsp:nvSpPr>
        <dsp:cNvPr id="0" name=""/>
        <dsp:cNvSpPr/>
      </dsp:nvSpPr>
      <dsp:spPr>
        <a:xfrm>
          <a:off x="1473" y="1089"/>
          <a:ext cx="3014523" cy="308454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800"/>
            <a:buFont typeface="Symbol" panose="05050102010706020507" pitchFamily="18" charset="2"/>
            <a:buNone/>
          </a:pPr>
          <a:r>
            <a:rPr lang="ro-RO" sz="2300" kern="1200" noProof="0" dirty="0"/>
            <a:t>Tinerii doresc </a:t>
          </a:r>
          <a:r>
            <a:rPr lang="ro-RO" sz="2300" kern="1200" dirty="0"/>
            <a:t>să fie sprijiniți în ceea ce privește piața muncii, locuințele și accesul la educație, precum și orientarea și consilierea în carieră. </a:t>
          </a:r>
          <a:endParaRPr lang="en-US" sz="2300" b="1" kern="1200" dirty="0"/>
        </a:p>
      </dsp:txBody>
      <dsp:txXfrm>
        <a:off x="89765" y="89381"/>
        <a:ext cx="2837939" cy="29079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85A1B-90A4-455B-B9A7-19871050C7A0}">
      <dsp:nvSpPr>
        <dsp:cNvPr id="0" name=""/>
        <dsp:cNvSpPr/>
      </dsp:nvSpPr>
      <dsp:spPr>
        <a:xfrm>
          <a:off x="1473" y="3168968"/>
          <a:ext cx="3014523" cy="308454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800" b="1" kern="1200" dirty="0"/>
            <a:t>PARTICIPARE CIVICĂ </a:t>
          </a:r>
          <a:r>
            <a:rPr lang="en-US" sz="4000" kern="1200" dirty="0"/>
            <a:t> </a:t>
          </a:r>
        </a:p>
      </dsp:txBody>
      <dsp:txXfrm>
        <a:off x="89765" y="3257260"/>
        <a:ext cx="2837939" cy="2907960"/>
      </dsp:txXfrm>
    </dsp:sp>
    <dsp:sp modelId="{5085B9D5-EAE8-45DA-8B1D-D68176DFB984}">
      <dsp:nvSpPr>
        <dsp:cNvPr id="0" name=""/>
        <dsp:cNvSpPr/>
      </dsp:nvSpPr>
      <dsp:spPr>
        <a:xfrm>
          <a:off x="1473" y="1089"/>
          <a:ext cx="3014523" cy="308454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800"/>
            <a:buFont typeface="Symbol" panose="05050102010706020507" pitchFamily="18" charset="2"/>
            <a:buNone/>
          </a:pPr>
          <a:r>
            <a:rPr lang="ro-RO" sz="2300" kern="1200" dirty="0"/>
            <a:t>Tinerii simt în mare măsură că puterea lor de a influența </a:t>
          </a:r>
          <a:r>
            <a:rPr lang="ro-RO" sz="2300" kern="1200" noProof="0" dirty="0"/>
            <a:t>deciziile </a:t>
          </a:r>
          <a:r>
            <a:rPr lang="ro-RO" sz="2300" kern="1200" dirty="0"/>
            <a:t>publice este scăzută și sunt mai puțin interesați de participarea civică.</a:t>
          </a:r>
          <a:endParaRPr lang="en-US" sz="2300" b="1" kern="1200" dirty="0"/>
        </a:p>
      </dsp:txBody>
      <dsp:txXfrm>
        <a:off x="89765" y="89381"/>
        <a:ext cx="2837939" cy="2907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70FB6-164E-0840-A35B-09E9F3D45F76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BD0AB-C59E-4A46-83D3-F07787446B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63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184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06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29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15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12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74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5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42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37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38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9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78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68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37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8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Image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Image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/>
          <a:lstStyle>
            <a:lvl1pPr algn="ctr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EB09-CB45-4C1D-A22A-346B2FB5A056}" type="datetimeFigureOut">
              <a:rPr lang="en-GB" smtClean="0"/>
              <a:t>12/08/2024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AC27-1AE8-4524-855C-8F72A9C07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94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Image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anchor="ctr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3" name="Image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anchor="b" anchorCtr="0">
            <a:noAutofit/>
          </a:bodyPr>
          <a:lstStyle>
            <a:lvl1pPr algn="l">
              <a:lnSpc>
                <a:spcPct val="100000"/>
              </a:lnSpc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Image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indent="-283464">
              <a:spcBef>
                <a:spcPts val="1000"/>
              </a:spcBef>
              <a:defRPr sz="1800"/>
            </a:lvl2pPr>
            <a:lvl3pPr indent="-283464">
              <a:spcBef>
                <a:spcPts val="1000"/>
              </a:spcBef>
              <a:defRPr sz="1800"/>
            </a:lvl3pPr>
            <a:lvl4pPr indent="-283464">
              <a:spcBef>
                <a:spcPts val="1000"/>
              </a:spcBef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Image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Image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  <p:sldLayoutId id="2147483693" r:id="rId18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434775-F24A-2A04-9072-7BA8F626D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76" y="15266"/>
            <a:ext cx="9717035" cy="6858000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D119F42-059D-186F-0891-310950302593}"/>
              </a:ext>
            </a:extLst>
          </p:cNvPr>
          <p:cNvSpPr/>
          <p:nvPr/>
        </p:nvSpPr>
        <p:spPr>
          <a:xfrm>
            <a:off x="1246292" y="5516919"/>
            <a:ext cx="9717035" cy="1336587"/>
          </a:xfrm>
          <a:custGeom>
            <a:avLst/>
            <a:gdLst>
              <a:gd name="connsiteX0" fmla="*/ 5136595 w 10711232"/>
              <a:gd name="connsiteY0" fmla="*/ 0 h 1473340"/>
              <a:gd name="connsiteX1" fmla="*/ 10516186 w 10711232"/>
              <a:gd name="connsiteY1" fmla="*/ 746803 h 1473340"/>
              <a:gd name="connsiteX2" fmla="*/ 10711232 w 10711232"/>
              <a:gd name="connsiteY2" fmla="*/ 817427 h 1473340"/>
              <a:gd name="connsiteX3" fmla="*/ 10711232 w 10711232"/>
              <a:gd name="connsiteY3" fmla="*/ 1473340 h 1473340"/>
              <a:gd name="connsiteX4" fmla="*/ 0 w 10711232"/>
              <a:gd name="connsiteY4" fmla="*/ 1473340 h 1473340"/>
              <a:gd name="connsiteX5" fmla="*/ 0 w 10711232"/>
              <a:gd name="connsiteY5" fmla="*/ 666934 h 1473340"/>
              <a:gd name="connsiteX6" fmla="*/ 250042 w 10711232"/>
              <a:gd name="connsiteY6" fmla="*/ 592162 h 1473340"/>
              <a:gd name="connsiteX7" fmla="*/ 5136595 w 10711232"/>
              <a:gd name="connsiteY7" fmla="*/ 0 h 147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11232" h="1473340">
                <a:moveTo>
                  <a:pt x="5136595" y="0"/>
                </a:moveTo>
                <a:cubicBezTo>
                  <a:pt x="7268911" y="0"/>
                  <a:pt x="9186744" y="288026"/>
                  <a:pt x="10516186" y="746803"/>
                </a:cubicBezTo>
                <a:lnTo>
                  <a:pt x="10711232" y="817427"/>
                </a:lnTo>
                <a:lnTo>
                  <a:pt x="10711232" y="1473340"/>
                </a:lnTo>
                <a:lnTo>
                  <a:pt x="0" y="1473340"/>
                </a:lnTo>
                <a:lnTo>
                  <a:pt x="0" y="666934"/>
                </a:lnTo>
                <a:lnTo>
                  <a:pt x="250042" y="592162"/>
                </a:lnTo>
                <a:cubicBezTo>
                  <a:pt x="1540670" y="224242"/>
                  <a:pt x="3255140" y="0"/>
                  <a:pt x="5136595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  <a:effectLst>
            <a:outerShdw blurRad="114300" dist="38100" dir="16200000" sx="102000" sy="102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o-RO" sz="1633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69E073-BC86-ABB3-6483-809BC654757A}"/>
              </a:ext>
            </a:extLst>
          </p:cNvPr>
          <p:cNvSpPr/>
          <p:nvPr/>
        </p:nvSpPr>
        <p:spPr>
          <a:xfrm>
            <a:off x="1996607" y="156400"/>
            <a:ext cx="8198788" cy="266640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BB8DB2-64E3-839D-EC3E-AED561917BFC}"/>
              </a:ext>
            </a:extLst>
          </p:cNvPr>
          <p:cNvSpPr txBox="1"/>
          <p:nvPr/>
        </p:nvSpPr>
        <p:spPr>
          <a:xfrm>
            <a:off x="1996607" y="3995595"/>
            <a:ext cx="8198788" cy="176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90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</a:rPr>
              <a:t>Raport cercetare cantitativă  </a:t>
            </a:r>
          </a:p>
          <a:p>
            <a:r>
              <a:rPr lang="ro-RO" sz="290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</a:rPr>
              <a:t>Sondaj de opinie</a:t>
            </a:r>
            <a:r>
              <a:rPr lang="en-GB" sz="290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</a:rPr>
              <a:t> </a:t>
            </a:r>
            <a:r>
              <a:rPr lang="ro-RO" sz="290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</a:rPr>
              <a:t>- Tineri</a:t>
            </a:r>
          </a:p>
          <a:p>
            <a:endParaRPr lang="en-GB" sz="290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0000400000000000000" pitchFamily="2" charset="0"/>
            </a:endParaRPr>
          </a:p>
          <a:p>
            <a:r>
              <a:rPr lang="ro-RO" sz="217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2" charset="0"/>
              </a:rPr>
              <a:t>Analiză comparativă 2020 - 2024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174CAD-433C-D7DA-395E-92EDD6844A3F}"/>
              </a:ext>
            </a:extLst>
          </p:cNvPr>
          <p:cNvSpPr txBox="1"/>
          <p:nvPr/>
        </p:nvSpPr>
        <p:spPr>
          <a:xfrm>
            <a:off x="1263908" y="5991322"/>
            <a:ext cx="1394075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903" b="1" dirty="0">
                <a:solidFill>
                  <a:schemeClr val="bg1"/>
                </a:solidFill>
                <a:latin typeface="Montserrat Light" panose="00000400000000000000" pitchFamily="2" charset="0"/>
              </a:rPr>
              <a:t>2024</a:t>
            </a:r>
            <a:endParaRPr lang="en-GB" sz="2903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  <a:p>
            <a:pPr algn="ctr"/>
            <a:endParaRPr lang="ro-RO" sz="1633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2A0AB-7778-19D9-6D1D-B62C885F9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65" y="5948406"/>
            <a:ext cx="2645342" cy="541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DEBA8E-0362-A772-E412-484BD8527D15}"/>
              </a:ext>
            </a:extLst>
          </p:cNvPr>
          <p:cNvSpPr txBox="1"/>
          <p:nvPr/>
        </p:nvSpPr>
        <p:spPr>
          <a:xfrm>
            <a:off x="2556694" y="163668"/>
            <a:ext cx="7078613" cy="204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43" dirty="0">
                <a:ln w="15875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rPr>
              <a:t>BAROMETRU</a:t>
            </a:r>
            <a:r>
              <a:rPr lang="ro-RO" sz="5443" dirty="0">
                <a:ln w="15875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rPr>
              <a:t> 202</a:t>
            </a:r>
            <a:r>
              <a:rPr lang="en-GB" sz="5443" dirty="0">
                <a:ln w="15875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rPr>
              <a:t>4</a:t>
            </a:r>
            <a:r>
              <a:rPr lang="ro-RO" sz="5443" dirty="0">
                <a:ln w="15875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rPr>
              <a:t> </a:t>
            </a:r>
          </a:p>
          <a:p>
            <a:pPr algn="ctr"/>
            <a:r>
              <a:rPr lang="ro-RO" sz="3629" dirty="0">
                <a:ln w="15875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rPr>
              <a:t>SITUAȚIA TINERETULUI</a:t>
            </a:r>
          </a:p>
          <a:p>
            <a:pPr algn="ctr"/>
            <a:r>
              <a:rPr lang="ro-RO" sz="3629" dirty="0">
                <a:ln w="15875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rPr>
              <a:t>ȘI AȘTEPTĂRILE SALE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FBC020-C268-70B8-5787-63C8D0F28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151" y="5839592"/>
            <a:ext cx="3908077" cy="7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80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7" y="-365944"/>
            <a:ext cx="7796464" cy="1222385"/>
          </a:xfrm>
        </p:spPr>
        <p:txBody>
          <a:bodyPr/>
          <a:lstStyle/>
          <a:p>
            <a:pPr marL="4191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SITUAȚIA ACTUALĂ – PROBLEMELE TINERILOR 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AEF9954A-E263-8A7E-58B1-4D03F7D1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0" y="1229600"/>
            <a:ext cx="4084320" cy="4920732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b="1" dirty="0">
                <a:latin typeface="Montserrat Light" panose="00000400000000000000" pitchFamily="2" charset="0"/>
              </a:rPr>
              <a:t>ACCES  EDUCAȚIE: </a:t>
            </a:r>
          </a:p>
          <a:p>
            <a:pPr lvl="2"/>
            <a:r>
              <a:rPr lang="ro-RO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mai puțin de jumătate (45%) consideră că este o problemă</a:t>
            </a:r>
            <a:r>
              <a:rPr lang="en-US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r>
              <a:rPr lang="ro-RO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kern="12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/>
            <a:r>
              <a:rPr lang="ro-RO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2020, mai mulți tineri, majoritatea (54%), considerau că este o problemă</a:t>
            </a:r>
            <a:r>
              <a:rPr lang="en-US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latin typeface="Montserrat Light" panose="00000400000000000000" pitchFamily="2" charset="0"/>
              <a:cs typeface="Arial" panose="020B0604020202020204" pitchFamily="34" charset="0"/>
            </a:endParaRPr>
          </a:p>
          <a:p>
            <a:pPr marL="0" lvl="2" indent="0">
              <a:buNone/>
            </a:pPr>
            <a:r>
              <a:rPr lang="en-US" b="1" dirty="0">
                <a:latin typeface="Montserrat Light" panose="00000400000000000000" pitchFamily="2" charset="0"/>
                <a:cs typeface="Arial" panose="020B0604020202020204" pitchFamily="34" charset="0"/>
              </a:rPr>
              <a:t>CONDIȚII ÎNTEMEIERE FAMILIE:</a:t>
            </a:r>
          </a:p>
          <a:p>
            <a:pPr lvl="2"/>
            <a:r>
              <a:rPr lang="ro-RO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mai mult de jumătate dintre tineri (58%) sunt mulțumiți</a:t>
            </a:r>
            <a:r>
              <a:rPr lang="en-US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lvl="2"/>
            <a:r>
              <a:rPr lang="ro-RO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aproximativ 1 din 10 tineri (11%) sunt nemulțumiți</a:t>
            </a:r>
            <a:r>
              <a:rPr lang="en-US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latin typeface="Montserrat Light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3680A80-5C61-DD02-1119-0565C0AD5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159" y="1229600"/>
            <a:ext cx="3706521" cy="3780811"/>
          </a:xfrm>
        </p:spPr>
        <p:txBody>
          <a:bodyPr>
            <a:normAutofit/>
          </a:bodyPr>
          <a:lstStyle/>
          <a:p>
            <a:r>
              <a:rPr lang="en-US" b="1" dirty="0">
                <a:latin typeface="Montserrat Light" panose="00000400000000000000" pitchFamily="2" charset="0"/>
              </a:rPr>
              <a:t>ACCES SERVICII MEDICALE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mai puțin de 1 din 2 tineri (44%) sunt mulțumiți</a:t>
            </a:r>
            <a:r>
              <a:rPr lang="en-US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 din 5 tineri (21%) sunt nemulțumiți</a:t>
            </a:r>
            <a:r>
              <a:rPr lang="en-US" dirty="0"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latin typeface="Montserrat Light" panose="00000400000000000000" pitchFamily="2" charset="0"/>
              <a:cs typeface="Arial" panose="020B0604020202020204" pitchFamily="34" charset="0"/>
            </a:endParaRPr>
          </a:p>
          <a:p>
            <a:r>
              <a:rPr lang="en-US" b="1" dirty="0">
                <a:latin typeface="Montserrat Light" panose="00000400000000000000" pitchFamily="2" charset="0"/>
                <a:cs typeface="Arial" panose="020B0604020202020204" pitchFamily="34" charset="0"/>
              </a:rPr>
              <a:t>ACCES LOCUINȚĂ: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Șansa de a avea o locuință corespunzătoare este percepută ca fiind deosebit de problematică</a:t>
            </a:r>
            <a:r>
              <a:rPr lang="en-US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pentru mai mult de 2 din 3 tineri (79%)</a:t>
            </a:r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C5B6155-E1A6-9548-0F5B-19E7C20D2D20}"/>
              </a:ext>
            </a:extLst>
          </p:cNvPr>
          <p:cNvSpPr txBox="1">
            <a:spLocks/>
          </p:cNvSpPr>
          <p:nvPr/>
        </p:nvSpPr>
        <p:spPr>
          <a:xfrm>
            <a:off x="500390" y="5388736"/>
            <a:ext cx="8229211" cy="1679585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b="1" dirty="0">
                <a:latin typeface="Montserrat Light" panose="00000400000000000000" pitchFamily="2" charset="0"/>
                <a:cs typeface="Arial" panose="020B0604020202020204" pitchFamily="34" charset="0"/>
              </a:rPr>
              <a:t>ACCES MUNCĂ:</a:t>
            </a:r>
          </a:p>
          <a:p>
            <a:pPr lvl="1"/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Accesul la un loc de muncă de calitate reprezintă pentru mai mult de 2 din 3 tineri (79%) o problemă, care poate fi chiar una serioasă. </a:t>
            </a:r>
            <a:endParaRPr lang="en-US" dirty="0">
              <a:latin typeface="Montserrat Light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88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010DD-60BD-C607-A5DB-98611B3E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3" y="176049"/>
            <a:ext cx="7382966" cy="806801"/>
          </a:xfrm>
        </p:spPr>
        <p:txBody>
          <a:bodyPr/>
          <a:lstStyle/>
          <a:p>
            <a:r>
              <a:rPr lang="uz-Cyrl-UZ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Cum apreciaţi situaţia prezentă în ceea ce priveşte…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FFEC7-BC7B-3C1D-990C-5BF2C4694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010" y="5861050"/>
            <a:ext cx="10648950" cy="820901"/>
          </a:xfrm>
        </p:spPr>
        <p:txBody>
          <a:bodyPr>
            <a:normAutofit fontScale="92500" lnSpcReduction="10000"/>
          </a:bodyPr>
          <a:lstStyle/>
          <a:p>
            <a:r>
              <a:rPr lang="ro-RO" sz="1800" kern="1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Se constată că aprecierea situației actuale de către tineri este văzută, în general, drept problematică. Comparativ cu 2020, situația tinerilor rămâne, mai mult sau mai puțin, în aceleași cadre de referință.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FBAF8D3-F489-40EE-AB28-760A886048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804204"/>
              </p:ext>
            </p:extLst>
          </p:nvPr>
        </p:nvGraphicFramePr>
        <p:xfrm>
          <a:off x="776288" y="741363"/>
          <a:ext cx="10648950" cy="511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3313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C4AF25-80AE-91B7-E410-5C842F31B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/>
          <a:stretch/>
        </p:blipFill>
        <p:spPr>
          <a:xfrm>
            <a:off x="1246291" y="0"/>
            <a:ext cx="575794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56254-9B44-70A6-F7E2-0E21296FB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ro-R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3D20B2-166E-8FAB-1861-8B4F53714420}"/>
              </a:ext>
            </a:extLst>
          </p:cNvPr>
          <p:cNvSpPr/>
          <p:nvPr/>
        </p:nvSpPr>
        <p:spPr>
          <a:xfrm>
            <a:off x="1252136" y="195071"/>
            <a:ext cx="10696023" cy="6662929"/>
          </a:xfrm>
          <a:prstGeom prst="rect">
            <a:avLst/>
          </a:prstGeom>
          <a:gradFill flip="none" rotWithShape="1">
            <a:gsLst>
              <a:gs pos="0">
                <a:srgbClr val="F9DDCC">
                  <a:alpha val="0"/>
                </a:srgbClr>
              </a:gs>
              <a:gs pos="62000">
                <a:srgbClr val="F9DDCC">
                  <a:alpha val="96000"/>
                </a:srgbClr>
              </a:gs>
              <a:gs pos="37000">
                <a:srgbClr val="F9DDCC">
                  <a:alpha val="75000"/>
                </a:srgbClr>
              </a:gs>
              <a:gs pos="81000">
                <a:srgbClr val="F9DDCC"/>
              </a:gs>
              <a:gs pos="79000">
                <a:srgbClr val="F9DD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E66E-0823-1BC0-5B90-7C5EDC0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2600428"/>
            <a:ext cx="4324483" cy="1094475"/>
          </a:xfrm>
        </p:spPr>
        <p:txBody>
          <a:bodyPr>
            <a:normAutofit/>
          </a:bodyPr>
          <a:lstStyle/>
          <a:p>
            <a:r>
              <a:rPr lang="en-GB" dirty="0">
                <a:latin typeface="Montserrat Light" panose="00000400000000000000" pitchFamily="2" charset="0"/>
              </a:rPr>
              <a:t>Educație</a:t>
            </a:r>
            <a:endParaRPr lang="ro-RO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12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97" y="313970"/>
            <a:ext cx="10874325" cy="704277"/>
          </a:xfrm>
        </p:spPr>
        <p:txBody>
          <a:bodyPr/>
          <a:lstStyle/>
          <a:p>
            <a:pPr algn="ctr"/>
            <a:r>
              <a:rPr lang="it-IT" dirty="0"/>
              <a:t>ADECVAREA EDUCAȚIEI LA PIAȚA MUNCII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112" y="3753853"/>
            <a:ext cx="2975217" cy="1443790"/>
          </a:xfrm>
        </p:spPr>
        <p:txBody>
          <a:bodyPr/>
          <a:lstStyle/>
          <a:p>
            <a:r>
              <a:rPr lang="ro-RO" sz="18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Sistemul educațional este perceput de către majoritatea tinerilor ca unul rigid </a:t>
            </a:r>
            <a:r>
              <a:rPr lang="ro-RO" dirty="0">
                <a:solidFill>
                  <a:srgbClr val="000000"/>
                </a:solidFill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și ineficient</a:t>
            </a:r>
          </a:p>
          <a:p>
            <a:endParaRPr lang="en-US" dirty="0">
              <a:solidFill>
                <a:srgbClr val="000000"/>
              </a:solidFill>
              <a:latin typeface="Montserrat Light" panose="000004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FBAF8D3-F489-40EE-AB28-760A8860485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03154833"/>
              </p:ext>
            </p:extLst>
          </p:nvPr>
        </p:nvGraphicFramePr>
        <p:xfrm>
          <a:off x="3449054" y="1438043"/>
          <a:ext cx="7984122" cy="4615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7BB090F-E792-98B6-A1F2-92ED4099D443}"/>
              </a:ext>
            </a:extLst>
          </p:cNvPr>
          <p:cNvSpPr txBox="1"/>
          <p:nvPr/>
        </p:nvSpPr>
        <p:spPr>
          <a:xfrm>
            <a:off x="3706367" y="1018247"/>
            <a:ext cx="7719659" cy="422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sz="1600" b="1" kern="12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ce măsură sunteți de acord cu fiecare dintre următoarele afirmații?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96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10" y="313970"/>
            <a:ext cx="9879437" cy="614718"/>
          </a:xfrm>
        </p:spPr>
        <p:txBody>
          <a:bodyPr/>
          <a:lstStyle/>
          <a:p>
            <a:r>
              <a:rPr lang="it-IT" dirty="0"/>
              <a:t>COMPETENȚE CHEIE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712" y="2697499"/>
            <a:ext cx="2912617" cy="2518238"/>
          </a:xfrm>
        </p:spPr>
        <p:txBody>
          <a:bodyPr/>
          <a:lstStyle/>
          <a:p>
            <a:r>
              <a:rPr lang="ro-RO" dirty="0">
                <a:latin typeface="Montserrat Light" panose="00000400000000000000" pitchFamily="2" charset="0"/>
                <a:cs typeface="Arial" panose="020B0604020202020204" pitchFamily="34" charset="0"/>
              </a:rPr>
              <a:t>În privința competențelor cheie, respondenții se autoevaluează cel mai bine la comunicarea în limba română, competențe digitale și comunicarea în limbi străine.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FBAF8D3-F489-40EE-AB28-760A8860485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24550877"/>
              </p:ext>
            </p:extLst>
          </p:nvPr>
        </p:nvGraphicFramePr>
        <p:xfrm>
          <a:off x="3210329" y="1363579"/>
          <a:ext cx="8432321" cy="5037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DBD3772-8BB3-F985-A80B-C4BC88B07887}"/>
              </a:ext>
            </a:extLst>
          </p:cNvPr>
          <p:cNvSpPr txBox="1"/>
          <p:nvPr/>
        </p:nvSpPr>
        <p:spPr>
          <a:xfrm>
            <a:off x="5548926" y="887251"/>
            <a:ext cx="6093724" cy="464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9017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sz="1800" b="1" kern="12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Cum aţi aprecia competenţele dumneavoastră …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01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38" y="313970"/>
            <a:ext cx="10909550" cy="972570"/>
          </a:xfrm>
        </p:spPr>
        <p:txBody>
          <a:bodyPr/>
          <a:lstStyle/>
          <a:p>
            <a:pPr algn="ctr"/>
            <a:r>
              <a:rPr lang="en-US" dirty="0"/>
              <a:t>EDUCAȚIE FORMALĂ VS. EDUCAȚIE NON-FORMALĂ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712" y="2794388"/>
            <a:ext cx="3571344" cy="3360751"/>
          </a:xfrm>
        </p:spPr>
        <p:txBody>
          <a:bodyPr/>
          <a:lstStyle/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Activitățile extrașcolare (educația nonformală) reprezintă o componentă importantă a educației, alături de activitățile școlare (educația formală). </a:t>
            </a:r>
            <a:endParaRPr lang="en-US" dirty="0"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atorită caracterului lor activ-participativ, acestea reușesc în mare măsură să faciliteze integrarea eficientă și rapidă a tinerilor în colectivitate. 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FBAF8D3-F489-40EE-AB28-760A8860485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77602265"/>
              </p:ext>
            </p:extLst>
          </p:nvPr>
        </p:nvGraphicFramePr>
        <p:xfrm>
          <a:off x="4114800" y="1562986"/>
          <a:ext cx="7779488" cy="4981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84D41FB-85FA-9C24-D506-C7E5B540DA46}"/>
              </a:ext>
            </a:extLst>
          </p:cNvPr>
          <p:cNvSpPr txBox="1">
            <a:spLocks/>
          </p:cNvSpPr>
          <p:nvPr/>
        </p:nvSpPr>
        <p:spPr>
          <a:xfrm>
            <a:off x="5704500" y="1458435"/>
            <a:ext cx="4840670" cy="355723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uz-Cyrl-UZ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um ați dobândit aceste competențele?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89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9305FC-8430-EE80-949F-C155D3206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9"/>
          <a:stretch/>
        </p:blipFill>
        <p:spPr>
          <a:xfrm>
            <a:off x="1246291" y="0"/>
            <a:ext cx="5376036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56254-9B44-70A6-F7E2-0E21296FB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ro-R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633538-AE48-072A-41B2-A5FF1BE4C91D}"/>
              </a:ext>
            </a:extLst>
          </p:cNvPr>
          <p:cNvSpPr/>
          <p:nvPr/>
        </p:nvSpPr>
        <p:spPr>
          <a:xfrm>
            <a:off x="1246291" y="0"/>
            <a:ext cx="10701869" cy="6669024"/>
          </a:xfrm>
          <a:prstGeom prst="rect">
            <a:avLst/>
          </a:prstGeom>
          <a:gradFill flip="none" rotWithShape="1">
            <a:gsLst>
              <a:gs pos="0">
                <a:srgbClr val="F9DDCC">
                  <a:alpha val="0"/>
                </a:srgbClr>
              </a:gs>
              <a:gs pos="62000">
                <a:srgbClr val="F9DDCC">
                  <a:alpha val="96000"/>
                </a:srgbClr>
              </a:gs>
              <a:gs pos="37000">
                <a:srgbClr val="F9DDCC">
                  <a:alpha val="75000"/>
                </a:srgbClr>
              </a:gs>
              <a:gs pos="81000">
                <a:srgbClr val="F9DDCC"/>
              </a:gs>
              <a:gs pos="79000">
                <a:srgbClr val="F9DD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E66E-0823-1BC0-5B90-7C5EDC0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016" y="2268536"/>
            <a:ext cx="6824540" cy="2168038"/>
          </a:xfrm>
        </p:spPr>
        <p:txBody>
          <a:bodyPr>
            <a:normAutofit fontScale="90000"/>
          </a:bodyPr>
          <a:lstStyle/>
          <a:p>
            <a:r>
              <a:rPr lang="ro-RO" dirty="0">
                <a:latin typeface="Montserrat Light" panose="00000400000000000000" pitchFamily="2" charset="0"/>
              </a:rPr>
              <a:t>Ocupare și</a:t>
            </a:r>
            <a:br>
              <a:rPr lang="en-GB" dirty="0">
                <a:latin typeface="Montserrat Light" panose="00000400000000000000" pitchFamily="2" charset="0"/>
              </a:rPr>
            </a:br>
            <a:r>
              <a:rPr lang="en-GB" dirty="0">
                <a:latin typeface="Montserrat Light" panose="00000400000000000000" pitchFamily="2" charset="0"/>
              </a:rPr>
              <a:t> antreprenoriat</a:t>
            </a:r>
            <a:endParaRPr lang="ro-RO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355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10" y="313970"/>
            <a:ext cx="9879437" cy="972570"/>
          </a:xfrm>
        </p:spPr>
        <p:txBody>
          <a:bodyPr/>
          <a:lstStyle/>
          <a:p>
            <a:pPr algn="ctr"/>
            <a:r>
              <a:rPr lang="en-US" dirty="0"/>
              <a:t>FACTORII IMPORTANȚI ÎN GĂSIREA UNUI LOC DE MUNCĂ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712" y="2524836"/>
            <a:ext cx="3571344" cy="4019194"/>
          </a:xfrm>
        </p:spPr>
        <p:txBody>
          <a:bodyPr/>
          <a:lstStyle/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Ierarhia celor mai importanți factori în găsirea unui loc de muncă: pregătirea profesională (68%) și experiența profesională (51%). </a:t>
            </a:r>
            <a:endParaRPr lang="en-US" sz="18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Nivelul școlii absolvite (29%), relațiile personale (24%), și șansa sau „norocul” (21%) sunt considerate mai puțin importante. </a:t>
            </a:r>
            <a:endParaRPr lang="en-US" sz="18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Acești factori sunt considerați importanți și de către tinerii vulnerabili. 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84D41FB-85FA-9C24-D506-C7E5B540DA46}"/>
              </a:ext>
            </a:extLst>
          </p:cNvPr>
          <p:cNvSpPr txBox="1">
            <a:spLocks/>
          </p:cNvSpPr>
          <p:nvPr/>
        </p:nvSpPr>
        <p:spPr>
          <a:xfrm>
            <a:off x="3767329" y="1525585"/>
            <a:ext cx="8024338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Montserrat Light" panose="00000400000000000000" pitchFamily="2" charset="0"/>
                <a:ea typeface="Times New Roman" panose="02020603050405020304" pitchFamily="18" charset="0"/>
              </a:rPr>
              <a:t>C</a:t>
            </a:r>
            <a:r>
              <a:rPr lang="ro-RO" sz="18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are </a:t>
            </a:r>
            <a:r>
              <a:rPr lang="en-US" sz="18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sunt </a:t>
            </a:r>
            <a:r>
              <a:rPr lang="ro-RO" b="1" dirty="0">
                <a:latin typeface="Montserrat Light" panose="00000400000000000000" pitchFamily="2" charset="0"/>
                <a:ea typeface="Times New Roman" panose="02020603050405020304" pitchFamily="18" charset="0"/>
              </a:rPr>
              <a:t>factorii</a:t>
            </a:r>
            <a:r>
              <a:rPr lang="ro-RO" sz="18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uz-Cyrl-UZ" sz="18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importanți pentru găsirea unui loc de muncă</a:t>
            </a:r>
            <a:r>
              <a:rPr lang="ro-RO" sz="18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?</a:t>
            </a:r>
            <a:endParaRPr lang="en-US" sz="1800" b="1" dirty="0">
              <a:effectLst/>
              <a:latin typeface="Montserrat Light" panose="00000400000000000000" pitchFamily="2" charset="0"/>
              <a:ea typeface="Times New Roman" panose="02020603050405020304" pitchFamily="18" charset="0"/>
            </a:endParaRPr>
          </a:p>
          <a:p>
            <a:endParaRPr lang="ro-RO" sz="1800" b="1" dirty="0">
              <a:effectLst/>
              <a:latin typeface="Montserrat Light" panose="00000400000000000000" pitchFamily="2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9" name="Content Placeholder 14">
            <a:extLst>
              <a:ext uri="{FF2B5EF4-FFF2-40B4-BE49-F238E27FC236}">
                <a16:creationId xmlns:a16="http://schemas.microsoft.com/office/drawing/2014/main" id="{E7CBA521-F8EA-FDA6-8459-16EEDA7BFDE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6111832"/>
              </p:ext>
            </p:extLst>
          </p:nvPr>
        </p:nvGraphicFramePr>
        <p:xfrm>
          <a:off x="4053386" y="2154231"/>
          <a:ext cx="7840902" cy="4572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2686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313970"/>
            <a:ext cx="10730962" cy="972570"/>
          </a:xfrm>
        </p:spPr>
        <p:txBody>
          <a:bodyPr/>
          <a:lstStyle/>
          <a:p>
            <a:pPr algn="ctr"/>
            <a:r>
              <a:rPr lang="en-US" dirty="0"/>
              <a:t>CARACTERISTICILE </a:t>
            </a:r>
            <a:br>
              <a:rPr lang="en-US" dirty="0"/>
            </a:br>
            <a:r>
              <a:rPr lang="en-US" dirty="0"/>
              <a:t>UNUI BUN LOC DE MUNCA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712" y="2524836"/>
            <a:ext cx="3571344" cy="4019194"/>
          </a:xfrm>
        </p:spPr>
        <p:txBody>
          <a:bodyPr/>
          <a:lstStyle/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Caracteristicile care definesc un bun loc de muncă sunt remunerația (84%), siguranța locului de muncă (49%) care să fie în domeniul studiilor absolvite (46%). </a:t>
            </a:r>
            <a:endParaRPr lang="en-US" sz="18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Oportunitățile de avansare în carieră (44%), programul de lucru lejer și flexibil (37%) și atmosfera plăcută la locul de muncă (30%) reprezintă alți factori care apar în caracterizarea unui loc de muncă dezirabil. 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84D41FB-85FA-9C24-D506-C7E5B540DA46}"/>
              </a:ext>
            </a:extLst>
          </p:cNvPr>
          <p:cNvSpPr txBox="1">
            <a:spLocks/>
          </p:cNvSpPr>
          <p:nvPr/>
        </p:nvSpPr>
        <p:spPr>
          <a:xfrm>
            <a:off x="2121409" y="1525585"/>
            <a:ext cx="9670258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uz-Cyrl-UZ" sz="18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Care credeți că sunt cele mai importante caracteristici ale unui loc de muncă bun</a:t>
            </a:r>
            <a:r>
              <a:rPr lang="ro-RO" sz="18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?</a:t>
            </a:r>
            <a:endParaRPr lang="en-US" sz="1800" i="0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 Light" panose="00000400000000000000" pitchFamily="2" charset="0"/>
              <a:cs typeface="Arial" panose="020B0604020202020204" pitchFamily="34" charset="0"/>
            </a:endParaRPr>
          </a:p>
          <a:p>
            <a:endParaRPr lang="ro-RO" sz="1800" b="1" dirty="0">
              <a:effectLst/>
              <a:latin typeface="Montserrat Light" panose="00000400000000000000" pitchFamily="2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7" name="Content Placeholder 14">
            <a:extLst>
              <a:ext uri="{FF2B5EF4-FFF2-40B4-BE49-F238E27FC236}">
                <a16:creationId xmlns:a16="http://schemas.microsoft.com/office/drawing/2014/main" id="{E7CBA521-F8EA-FDA6-8459-16EEDA7BFDE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40495520"/>
              </p:ext>
            </p:extLst>
          </p:nvPr>
        </p:nvGraphicFramePr>
        <p:xfrm>
          <a:off x="4162568" y="1997073"/>
          <a:ext cx="7629098" cy="4403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0130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10" y="54626"/>
            <a:ext cx="9879437" cy="805146"/>
          </a:xfrm>
        </p:spPr>
        <p:txBody>
          <a:bodyPr/>
          <a:lstStyle/>
          <a:p>
            <a:pPr algn="ctr"/>
            <a:r>
              <a:rPr lang="en-US" dirty="0"/>
              <a:t>SUCCESUL ÎN CARIERĂ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712" y="2552132"/>
            <a:ext cx="3428127" cy="3657600"/>
          </a:xfrm>
        </p:spPr>
        <p:txBody>
          <a:bodyPr/>
          <a:lstStyle/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Principalele „ingrediente” ale succesului în carieră sunt munca și efortul personal (67%), buna pregătire profesională (60%), cinstea și corectitudinea (40%) și învățarea continuă (37%). </a:t>
            </a:r>
            <a:endParaRPr lang="en-US" dirty="0">
              <a:latin typeface="Montserrat Light" panose="00000400000000000000" pitchFamily="2" charset="0"/>
              <a:cs typeface="Arial" panose="020B0604020202020204" pitchFamily="34" charset="0"/>
            </a:endParaRPr>
          </a:p>
          <a:p>
            <a:r>
              <a:rPr lang="ro-RO" sz="1800" kern="1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schimb, încălcarea legii este considerată o cale spre succes de o minoritate restrânsă (7%).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84D41FB-85FA-9C24-D506-C7E5B540DA46}"/>
              </a:ext>
            </a:extLst>
          </p:cNvPr>
          <p:cNvSpPr txBox="1">
            <a:spLocks/>
          </p:cNvSpPr>
          <p:nvPr/>
        </p:nvSpPr>
        <p:spPr>
          <a:xfrm>
            <a:off x="4299045" y="1525585"/>
            <a:ext cx="7492621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uz-Cyrl-UZ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Cum credeţi că un tânăr poate avea succes, astăzi, în carieră</a:t>
            </a:r>
            <a:r>
              <a:rPr lang="ro-RO" sz="18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?</a:t>
            </a:r>
            <a:endParaRPr lang="en-US" sz="1800" i="0" strike="noStrike" dirty="0">
              <a:effectLst/>
              <a:latin typeface="Montserrat Light" panose="00000400000000000000" pitchFamily="2" charset="0"/>
              <a:cs typeface="Arial" panose="020B0604020202020204" pitchFamily="34" charset="0"/>
            </a:endParaRPr>
          </a:p>
          <a:p>
            <a:endParaRPr lang="ro-RO" sz="1800" b="1" dirty="0">
              <a:effectLst/>
              <a:latin typeface="Montserrat Light" panose="00000400000000000000" pitchFamily="2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E7CBA521-F8EA-FDA6-8459-16EEDA7BFDE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38881622"/>
              </p:ext>
            </p:extLst>
          </p:nvPr>
        </p:nvGraphicFramePr>
        <p:xfrm>
          <a:off x="3869056" y="928688"/>
          <a:ext cx="7922610" cy="5717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5325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728" y="182880"/>
            <a:ext cx="4997851" cy="627017"/>
          </a:xfrm>
        </p:spPr>
        <p:txBody>
          <a:bodyPr/>
          <a:lstStyle/>
          <a:p>
            <a:r>
              <a:rPr lang="en-US" sz="3200" dirty="0"/>
              <a:t>BAROMETRU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11C33-898C-4414-4665-5136EB6FC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0595" y="928688"/>
            <a:ext cx="8630574" cy="547211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o-RO" sz="1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Cercetarea și-a propus să ofere o „prezentare” actualizată și cuprinzătoare a situației tinerilor. Pe de o parte, s-a urmărit identificarea nevoilor, așteptărilor și atitudinilor tinerilor cu privire la principalele aspecte ale vieții (educație, ocupare, sănătate, cultură, timp liber, locuire, mobilitate, drepturile omului,  participare, digitalizare, temeri etc.). 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o-RO" sz="1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 de altă parte, s-au căutat modalitățile de a sprijini tinerii pentru a fi bine educați, pregătiți (profesional) și responsabili (social), astfel încât să devină cetățeni activi ai societății. 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o-RO" sz="1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Această cercetare, comandată de către Ministerul Familiei</a:t>
            </a:r>
            <a:r>
              <a:rPr lang="ro-RO" sz="1800" kern="1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Tineretului și </a:t>
            </a:r>
            <a:r>
              <a:rPr lang="ro-RO" sz="1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Egalității de Șanse, a fost realizată de către Centrul de Sociologie Urbană și Regională (CURS), în perioada aprilie - iunie 2024.</a:t>
            </a:r>
            <a:endParaRPr lang="en-RO" sz="1800" kern="1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o-RO" sz="1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Cercetarea a presupus utilizarea unui mix de metodologii cantitative și calitative. S-a realizat un studiu cantitativ, printr-un sondaj de opinie reprezentativ la nivel național, în rândul a 1.100 de tineri, cu vârsta cuprinsă între 14 și 35 de ani. 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o-RO" sz="1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Suplimentar, au fost chestionați un număr de 400 de tineri vulnerabili, pentru a putea evidenția specificitatea situației acestora. Complementar, s-a efectuat un studiu calitativ, prin 8 focus grupuri, desfășurate cu 64 tineri aparținând generațiilor Y, Z și Alpha. Interviurile au căutat să evidențieze aprofundat </a:t>
            </a:r>
            <a:r>
              <a:rPr lang="ro-RO" sz="1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 Light" pitchFamily="2" charset="77"/>
                <a:ea typeface="Calibri" panose="020F0502020204030204" pitchFamily="34" charset="0"/>
                <a:cs typeface="Arial" panose="020B0604020202020204" pitchFamily="34" charset="0"/>
              </a:rPr>
              <a:t>motivațiile, preocupările și </a:t>
            </a:r>
            <a:r>
              <a:rPr lang="ro-RO" sz="1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perspectivele tinerilor, prin analizarea legăturilor care se stabilesc între viața publică (educațional-profesională) și viața privată (familială). </a:t>
            </a:r>
            <a:endParaRPr lang="en-RO" sz="1800" kern="1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091150" y="457199"/>
            <a:ext cx="1067589" cy="47148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10" y="54626"/>
            <a:ext cx="9879437" cy="805146"/>
          </a:xfrm>
        </p:spPr>
        <p:txBody>
          <a:bodyPr/>
          <a:lstStyle/>
          <a:p>
            <a:r>
              <a:rPr lang="en-US" dirty="0"/>
              <a:t>SUCCESUL ÎN CARIERĂ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825" y="1997074"/>
            <a:ext cx="4672983" cy="4806300"/>
          </a:xfrm>
        </p:spPr>
        <p:txBody>
          <a:bodyPr/>
          <a:lstStyle/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Aproape o treime dintre tineri (31%) intenționează să își întemeieze propria afacere în viitor, în timp ce aproximativ jumătate (45%) nu au această intenție</a:t>
            </a:r>
            <a:r>
              <a:rPr lang="en-US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latin typeface="Montserrat Light" panose="00000400000000000000" pitchFamily="2" charset="0"/>
              <a:cs typeface="Arial" panose="020B0604020202020204" pitchFamily="34" charset="0"/>
            </a:endParaRPr>
          </a:p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Comparativ 2020, se observă un regres în ceea ce privește inițiativa antreprenorială: ponderea tinerilor care intenționează să-și dezvolte propria afacere în viitor scade de la 52% la 31%. </a:t>
            </a:r>
            <a:endParaRPr lang="en-US" dirty="0">
              <a:latin typeface="Montserrat Light" panose="00000400000000000000" pitchFamily="2" charset="0"/>
              <a:cs typeface="Arial" panose="020B0604020202020204" pitchFamily="34" charset="0"/>
            </a:endParaRPr>
          </a:p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Tinerii vulnerabili cu inițiative antreprenoriale sunt proporțional mai puțini decât ceilalți tineri</a:t>
            </a:r>
            <a:r>
              <a:rPr lang="en-US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doar 1 din 5 (22%) intenționează să își întemeieze propria afacere</a:t>
            </a:r>
            <a:r>
              <a:rPr lang="en-US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84D41FB-85FA-9C24-D506-C7E5B540DA46}"/>
              </a:ext>
            </a:extLst>
          </p:cNvPr>
          <p:cNvSpPr txBox="1">
            <a:spLocks/>
          </p:cNvSpPr>
          <p:nvPr/>
        </p:nvSpPr>
        <p:spPr>
          <a:xfrm>
            <a:off x="5431808" y="1516438"/>
            <a:ext cx="7492621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z-Cyrl-UZ" sz="18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Intenţionaţi să vă întemeiaţi propria afacere în viitor?</a:t>
            </a:r>
            <a:endParaRPr lang="ro-RO" sz="1800" b="1" dirty="0">
              <a:effectLst/>
              <a:latin typeface="Montserrat Light" panose="00000400000000000000" pitchFamily="2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986F01E-ADFC-4565-ABD4-3110A7C74D1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19990102"/>
              </p:ext>
            </p:extLst>
          </p:nvPr>
        </p:nvGraphicFramePr>
        <p:xfrm>
          <a:off x="5087938" y="2332038"/>
          <a:ext cx="6345237" cy="372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0039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13EB05-B488-BD2F-0559-A6282D302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r="31059"/>
          <a:stretch/>
        </p:blipFill>
        <p:spPr>
          <a:xfrm>
            <a:off x="1246291" y="0"/>
            <a:ext cx="62540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56254-9B44-70A6-F7E2-0E21296FB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ro-R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D7963-4EB9-FD3D-5E42-744845387F30}"/>
              </a:ext>
            </a:extLst>
          </p:cNvPr>
          <p:cNvSpPr/>
          <p:nvPr/>
        </p:nvSpPr>
        <p:spPr>
          <a:xfrm>
            <a:off x="1252146" y="243839"/>
            <a:ext cx="10683821" cy="6614161"/>
          </a:xfrm>
          <a:prstGeom prst="rect">
            <a:avLst/>
          </a:prstGeom>
          <a:gradFill flip="none" rotWithShape="1">
            <a:gsLst>
              <a:gs pos="0">
                <a:srgbClr val="F9DDCC">
                  <a:alpha val="0"/>
                </a:srgbClr>
              </a:gs>
              <a:gs pos="62000">
                <a:srgbClr val="F9DDCC">
                  <a:alpha val="96000"/>
                </a:srgbClr>
              </a:gs>
              <a:gs pos="37000">
                <a:srgbClr val="F9DDCC">
                  <a:alpha val="75000"/>
                </a:srgbClr>
              </a:gs>
              <a:gs pos="81000">
                <a:srgbClr val="F9DDCC"/>
              </a:gs>
              <a:gs pos="79000">
                <a:srgbClr val="F9DD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E66E-0823-1BC0-5B90-7C5EDC0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408" y="2268535"/>
            <a:ext cx="5537220" cy="2494254"/>
          </a:xfrm>
        </p:spPr>
        <p:txBody>
          <a:bodyPr>
            <a:normAutofit/>
          </a:bodyPr>
          <a:lstStyle/>
          <a:p>
            <a:r>
              <a:rPr lang="en-GB" sz="5443" dirty="0">
                <a:latin typeface="Montserrat Light" panose="00000400000000000000" pitchFamily="2" charset="0"/>
              </a:rPr>
              <a:t>Participare civică și politică</a:t>
            </a:r>
            <a:endParaRPr lang="ro-RO" sz="5443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91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10" y="181297"/>
            <a:ext cx="9879437" cy="789373"/>
          </a:xfrm>
        </p:spPr>
        <p:txBody>
          <a:bodyPr/>
          <a:lstStyle/>
          <a:p>
            <a:r>
              <a:rPr lang="en-US" sz="3200" dirty="0"/>
              <a:t>INFLUENȚA DECIZIILOR AUTORITĂȚILOR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2543" y="1331261"/>
            <a:ext cx="10350391" cy="2023123"/>
          </a:xfrm>
        </p:spPr>
        <p:txBody>
          <a:bodyPr/>
          <a:lstStyle/>
          <a:p>
            <a:pPr algn="just"/>
            <a:r>
              <a:rPr lang="en-US" dirty="0"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proximativ 2 din 5 tineri (41%) cred că decizi</a:t>
            </a:r>
            <a:r>
              <a:rPr lang="ro-RO" dirty="0"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ile </a:t>
            </a:r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luate de autorități</a:t>
            </a:r>
            <a:r>
              <a:rPr lang="en-US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centrale le pot influența viața</a:t>
            </a:r>
            <a:r>
              <a:rPr lang="en-US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Când vine vorba de influența hotărârilor luate de autorități locale asupra indivizilor,  1 din 3 tineri (33%) cred că acestea au o influență mare sau foarte mare asupra vieții lor</a:t>
            </a:r>
            <a:r>
              <a:rPr lang="en-US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84D41FB-85FA-9C24-D506-C7E5B540DA46}"/>
              </a:ext>
            </a:extLst>
          </p:cNvPr>
          <p:cNvSpPr txBox="1">
            <a:spLocks/>
          </p:cNvSpPr>
          <p:nvPr/>
        </p:nvSpPr>
        <p:spPr>
          <a:xfrm>
            <a:off x="509066" y="3091506"/>
            <a:ext cx="11599280" cy="262877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17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ce măsură credeţi că este influenţată viaţa d</a:t>
            </a:r>
            <a:r>
              <a:rPr lang="ro-RO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umneavoastră</a:t>
            </a:r>
            <a:r>
              <a:rPr lang="uz-Cyrl-UZ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şi a familiei d</a:t>
            </a:r>
            <a:r>
              <a:rPr lang="ro-RO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umneavoastre</a:t>
            </a:r>
            <a:r>
              <a:rPr lang="uz-Cyrl-UZ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de hotărârile luate de către… 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o-RO" sz="1800" b="1" dirty="0">
              <a:effectLst/>
              <a:latin typeface="Montserrat Light" panose="00000400000000000000" pitchFamily="2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FBAF8D3-F489-40EE-AB28-760A8860485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81722201"/>
              </p:ext>
            </p:extLst>
          </p:nvPr>
        </p:nvGraphicFramePr>
        <p:xfrm>
          <a:off x="509066" y="3503617"/>
          <a:ext cx="11173868" cy="3173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209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10" y="54626"/>
            <a:ext cx="9879437" cy="1009899"/>
          </a:xfrm>
        </p:spPr>
        <p:txBody>
          <a:bodyPr/>
          <a:lstStyle/>
          <a:p>
            <a:pPr algn="ctr"/>
            <a:r>
              <a:rPr lang="en-US" sz="2800" dirty="0"/>
              <a:t>INFLUENȚAREA DECIZIILOR AUTORITĂȚILOR </a:t>
            </a:r>
            <a:br>
              <a:rPr lang="en-US" sz="2800" dirty="0"/>
            </a:br>
            <a:r>
              <a:rPr lang="en-US" sz="2800" dirty="0"/>
              <a:t>(PARTICIPARE LA LUAREA DECIZIILOR)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2543" y="1199821"/>
            <a:ext cx="10350391" cy="1891685"/>
          </a:xfrm>
        </p:spPr>
        <p:txBody>
          <a:bodyPr/>
          <a:lstStyle/>
          <a:p>
            <a:pPr algn="just"/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Când vine vorba de capacitatea indivizilor de a influența deciziile la nivel local, doar 1 din 5 tineri (20%) cred că le pot influența</a:t>
            </a:r>
            <a:r>
              <a:rPr lang="en-US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dirty="0"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La</a:t>
            </a:r>
            <a:r>
              <a:rPr lang="ro-RO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nivel național, din 7 tineri (14%) cred că le pot influența</a:t>
            </a:r>
            <a:r>
              <a:rPr lang="en-US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o-RO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La nivelul Uniunii Europene, 1 din 8 tineri (12%) cred că pot influența deciziile</a:t>
            </a:r>
            <a:r>
              <a:rPr lang="en-US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o-RO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general, se observă lipsa sentimentului eficacității politic</a:t>
            </a:r>
            <a:r>
              <a:rPr lang="en-US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ro-RO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(„political efficacy”), doar o minoritate crede că are capacitatea de a influența deciziile sau de a participa la luarea lor.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84D41FB-85FA-9C24-D506-C7E5B540DA46}"/>
              </a:ext>
            </a:extLst>
          </p:cNvPr>
          <p:cNvSpPr txBox="1">
            <a:spLocks/>
          </p:cNvSpPr>
          <p:nvPr/>
        </p:nvSpPr>
        <p:spPr>
          <a:xfrm>
            <a:off x="509066" y="3091506"/>
            <a:ext cx="11599280" cy="262877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17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ro-RO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z-Cyrl-UZ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ce măsură credeţi că oameni ca </a:t>
            </a:r>
            <a:r>
              <a:rPr lang="ro-RO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dumneavoastră</a:t>
            </a:r>
            <a:r>
              <a:rPr lang="uz-Cyrl-UZ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pot influenţa hotărârile importante care se iau …</a:t>
            </a:r>
            <a:endParaRPr lang="ro-RO" sz="1800" b="1" dirty="0">
              <a:effectLst/>
              <a:latin typeface="Montserrat Light" panose="00000400000000000000" pitchFamily="2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FBAF8D3-F489-40EE-AB28-760A8860485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2771293"/>
              </p:ext>
            </p:extLst>
          </p:nvPr>
        </p:nvGraphicFramePr>
        <p:xfrm>
          <a:off x="741078" y="3411549"/>
          <a:ext cx="10709844" cy="339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4284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753" y="337625"/>
            <a:ext cx="9312813" cy="913282"/>
          </a:xfrm>
        </p:spPr>
        <p:txBody>
          <a:bodyPr/>
          <a:lstStyle/>
          <a:p>
            <a:r>
              <a:rPr lang="en-US" sz="2800" dirty="0"/>
              <a:t>PARTICIPARE CIVICĂ - VOLUNTARIAT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5720" y="2449522"/>
            <a:ext cx="11040560" cy="3662520"/>
          </a:xfrm>
        </p:spPr>
        <p:txBody>
          <a:bodyPr/>
          <a:lstStyle/>
          <a:p>
            <a:pPr algn="just"/>
            <a:r>
              <a:rPr lang="ro-RO" sz="24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privința disponibilității tinerilor de a activa ca voluntari în diferite organizații, situația este relativ echilibrată: mai puțin de 1 din 2 tineri sunt dispuși să participe (46%) și, aproximativ la fel de mulți, nu sunt dispuși (41%). </a:t>
            </a:r>
            <a:endParaRPr lang="en-US" sz="24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o-RO" sz="24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Disponibilitatea tinerilor vulnerabili este mult mai scăzută, aproape 1 din 4 tineri (28%) sunt dispuși să participe ca voluntari în diferite organizații, în timp ce mai mult de 1 din 2 tineri (58%) nu sunt dispuși.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3409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DB4986-80F5-8190-E12A-6415B179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7CBA521-F8EA-FDA6-8459-16EEDA7BFD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5250" y="923925"/>
          <a:ext cx="8220075" cy="565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7CBA521-F8EA-FDA6-8459-16EEDA7BF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8951806"/>
              </p:ext>
            </p:extLst>
          </p:nvPr>
        </p:nvGraphicFramePr>
        <p:xfrm>
          <a:off x="5894890" y="319560"/>
          <a:ext cx="6200775" cy="6505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AE6586B-5253-28D8-3998-C98E9EFD7920}"/>
              </a:ext>
            </a:extLst>
          </p:cNvPr>
          <p:cNvSpPr txBox="1">
            <a:spLocks/>
          </p:cNvSpPr>
          <p:nvPr/>
        </p:nvSpPr>
        <p:spPr>
          <a:xfrm>
            <a:off x="96335" y="155587"/>
            <a:ext cx="11599280" cy="847726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170" marR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ro-RO" sz="16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Din ce fel de </a:t>
            </a:r>
            <a:r>
              <a:rPr lang="ro-RO" sz="1600" b="1" kern="1200" dirty="0" err="1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asociaţie</a:t>
            </a:r>
            <a:r>
              <a:rPr lang="ro-RO" sz="16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ro-RO" sz="1600" b="1" kern="1200" dirty="0" err="1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organizaţie</a:t>
            </a:r>
            <a:r>
              <a:rPr lang="ro-RO" sz="16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1600" b="1" kern="1200" dirty="0" err="1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faceţi</a:t>
            </a:r>
            <a:r>
              <a:rPr lang="ro-RO" sz="16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parte?</a:t>
            </a:r>
          </a:p>
          <a:p>
            <a:pPr marL="90170" marR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TINERI                                                                                               TINERI VULNERABILI</a:t>
            </a:r>
            <a:endParaRPr lang="ro-RO" sz="1600" b="1" dirty="0">
              <a:effectLst/>
              <a:latin typeface="Montserrat Light" panose="00000400000000000000" pitchFamily="2" charset="0"/>
              <a:ea typeface="Times New Roman" panose="02020603050405020304" pitchFamily="18" charset="0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05895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256533-AD38-B589-C3B6-D6B5C6B60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r="28012"/>
          <a:stretch/>
        </p:blipFill>
        <p:spPr>
          <a:xfrm>
            <a:off x="1246291" y="1"/>
            <a:ext cx="626339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56254-9B44-70A6-F7E2-0E21296FB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ro-R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A823A7-6F95-C597-C0E3-E4EA082D4974}"/>
              </a:ext>
            </a:extLst>
          </p:cNvPr>
          <p:cNvSpPr/>
          <p:nvPr/>
        </p:nvSpPr>
        <p:spPr>
          <a:xfrm>
            <a:off x="1246291" y="329183"/>
            <a:ext cx="10741906" cy="6528817"/>
          </a:xfrm>
          <a:prstGeom prst="rect">
            <a:avLst/>
          </a:prstGeom>
          <a:gradFill flip="none" rotWithShape="1">
            <a:gsLst>
              <a:gs pos="0">
                <a:srgbClr val="F9DDCC">
                  <a:alpha val="0"/>
                </a:srgbClr>
              </a:gs>
              <a:gs pos="62000">
                <a:srgbClr val="F9DDCC">
                  <a:alpha val="96000"/>
                </a:srgbClr>
              </a:gs>
              <a:gs pos="37000">
                <a:srgbClr val="F9DDCC">
                  <a:alpha val="75000"/>
                </a:srgbClr>
              </a:gs>
              <a:gs pos="81000">
                <a:srgbClr val="F9DDCC"/>
              </a:gs>
              <a:gs pos="79000">
                <a:srgbClr val="F9DD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E66E-0823-1BC0-5B90-7C5EDC0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0" y="2679385"/>
            <a:ext cx="6453787" cy="1500186"/>
          </a:xfrm>
        </p:spPr>
        <p:txBody>
          <a:bodyPr>
            <a:normAutofit fontScale="90000"/>
          </a:bodyPr>
          <a:lstStyle/>
          <a:p>
            <a:r>
              <a:rPr lang="ro-RO" dirty="0">
                <a:latin typeface="Montserrat Light" panose="00000400000000000000" pitchFamily="2" charset="0"/>
              </a:rPr>
              <a:t>Servicii</a:t>
            </a:r>
            <a:br>
              <a:rPr lang="ro-RO" dirty="0">
                <a:latin typeface="Montserrat Light" panose="00000400000000000000" pitchFamily="2" charset="0"/>
              </a:rPr>
            </a:br>
            <a:r>
              <a:rPr lang="ro-RO" dirty="0">
                <a:latin typeface="Montserrat Light" panose="00000400000000000000" pitchFamily="2" charset="0"/>
              </a:rPr>
              <a:t> pentru tineri</a:t>
            </a:r>
          </a:p>
        </p:txBody>
      </p:sp>
    </p:spTree>
    <p:extLst>
      <p:ext uri="{BB962C8B-B14F-4D97-AF65-F5344CB8AC3E}">
        <p14:creationId xmlns:p14="http://schemas.microsoft.com/office/powerpoint/2010/main" val="279346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889" y="315954"/>
            <a:ext cx="10719582" cy="1031376"/>
          </a:xfrm>
        </p:spPr>
        <p:txBody>
          <a:bodyPr/>
          <a:lstStyle/>
          <a:p>
            <a:r>
              <a:rPr lang="en-US" dirty="0"/>
              <a:t>SPRIJINIREA TINERILOR. </a:t>
            </a:r>
            <a:br>
              <a:rPr lang="en-US" dirty="0"/>
            </a:br>
            <a:r>
              <a:rPr lang="en-US" dirty="0"/>
              <a:t>DOMENII PRIORITARE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712" y="2552132"/>
            <a:ext cx="3428127" cy="3657600"/>
          </a:xfrm>
        </p:spPr>
        <p:txBody>
          <a:bodyPr/>
          <a:lstStyle/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Accesul pe piața muncii este considerat cel mai important, cu mai mult de 2 din 3 tineri (68%) care îl indică drept prioritar. </a:t>
            </a:r>
            <a:endParaRPr lang="en-US" sz="18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Pe locurile următoare se situează locuințele pentru tineri (53%) și accesul la educație (52%) care sunt o prioritate pentru mai mult de jumătate  dintre respondenți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84D41FB-85FA-9C24-D506-C7E5B540DA46}"/>
              </a:ext>
            </a:extLst>
          </p:cNvPr>
          <p:cNvSpPr txBox="1">
            <a:spLocks/>
          </p:cNvSpPr>
          <p:nvPr/>
        </p:nvSpPr>
        <p:spPr>
          <a:xfrm>
            <a:off x="4299045" y="1347330"/>
            <a:ext cx="7492621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o-RO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ce domenii este prioritar sprijinul autorităților pentru tineri?</a:t>
            </a:r>
            <a:endParaRPr lang="ro-RO" sz="1800" b="1" dirty="0">
              <a:effectLst/>
              <a:latin typeface="Montserrat Light" panose="00000400000000000000" pitchFamily="2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7CBA521-F8EA-FDA6-8459-16EEDA7BFDE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55142725"/>
              </p:ext>
            </p:extLst>
          </p:nvPr>
        </p:nvGraphicFramePr>
        <p:xfrm>
          <a:off x="3725840" y="1997074"/>
          <a:ext cx="8065826" cy="454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77459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10" y="315954"/>
            <a:ext cx="9879437" cy="805146"/>
          </a:xfrm>
        </p:spPr>
        <p:txBody>
          <a:bodyPr/>
          <a:lstStyle/>
          <a:p>
            <a:r>
              <a:rPr lang="en-US" dirty="0"/>
              <a:t>SPRIJINIREA TINERILOR. </a:t>
            </a:r>
            <a:br>
              <a:rPr lang="en-US" dirty="0"/>
            </a:br>
            <a:r>
              <a:rPr lang="en-US" dirty="0"/>
              <a:t>SERVICIILE PRIORITARE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722" y="2932776"/>
            <a:ext cx="4242204" cy="3835500"/>
          </a:xfrm>
        </p:spPr>
        <p:txBody>
          <a:bodyPr/>
          <a:lstStyle/>
          <a:p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Orientarea și consiliere în carieră este considerată cea mai importantă prioritate</a:t>
            </a:r>
            <a:r>
              <a:rPr lang="en-US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(55%), urmată de cursuri de calificare, perfecționare sau specializare (50%), cursuri pentru formarea competențelor fundamentale (45%), sprijin material/financiar pentru tineri vulnerabili (40%)</a:t>
            </a:r>
            <a:r>
              <a:rPr lang="en-US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84D41FB-85FA-9C24-D506-C7E5B540DA46}"/>
              </a:ext>
            </a:extLst>
          </p:cNvPr>
          <p:cNvSpPr txBox="1">
            <a:spLocks/>
          </p:cNvSpPr>
          <p:nvPr/>
        </p:nvSpPr>
        <p:spPr>
          <a:xfrm>
            <a:off x="4299045" y="1347330"/>
            <a:ext cx="7492621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b="1" dirty="0">
                <a:latin typeface="Montserrat Light" panose="00000400000000000000" pitchFamily="2" charset="0"/>
              </a:rPr>
              <a:t>Ce servicii sau activități pentru tineri necesită prioritar sprijinul </a:t>
            </a:r>
            <a:r>
              <a:rPr lang="ro-RO" b="1" dirty="0" err="1">
                <a:latin typeface="Montserrat Light" panose="00000400000000000000" pitchFamily="2" charset="0"/>
              </a:rPr>
              <a:t>autorităţilor</a:t>
            </a:r>
            <a:r>
              <a:rPr lang="ro-RO" b="1" dirty="0">
                <a:latin typeface="Montserrat Light" panose="00000400000000000000" pitchFamily="2" charset="0"/>
              </a:rPr>
              <a:t> pentru tineri?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7CBA521-F8EA-FDA6-8459-16EEDA7BFDE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94851780"/>
              </p:ext>
            </p:extLst>
          </p:nvPr>
        </p:nvGraphicFramePr>
        <p:xfrm>
          <a:off x="4087432" y="2045049"/>
          <a:ext cx="7915846" cy="4496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08064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10" y="315954"/>
            <a:ext cx="9879437" cy="612734"/>
          </a:xfrm>
        </p:spPr>
        <p:txBody>
          <a:bodyPr/>
          <a:lstStyle/>
          <a:p>
            <a:r>
              <a:rPr lang="en-US" dirty="0"/>
              <a:t>CENTRE DE RESURSE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334" y="2869449"/>
            <a:ext cx="5185383" cy="3835500"/>
          </a:xfrm>
        </p:spPr>
        <p:txBody>
          <a:bodyPr/>
          <a:lstStyle/>
          <a:p>
            <a:r>
              <a:rPr lang="ro-RO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Majoritatea covârșitoare a respondenților, mai mult de 3 din 4 tineri (78%) consideră necesară existența centrelor de resurse pentru tineri și organizații</a:t>
            </a:r>
            <a:r>
              <a:rPr lang="en-US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ro-RO" sz="1800" kern="1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Ace</a:t>
            </a:r>
            <a:r>
              <a:rPr lang="en-US" sz="1800" kern="100" dirty="0" err="1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asta</a:t>
            </a:r>
            <a:r>
              <a:rPr lang="ro-RO" sz="1800" kern="1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evidențiază importanța pe care tinerii o acordă spațiilor dedicate activităților și dezvoltării personale.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84D41FB-85FA-9C24-D506-C7E5B540DA46}"/>
              </a:ext>
            </a:extLst>
          </p:cNvPr>
          <p:cNvSpPr txBox="1">
            <a:spLocks/>
          </p:cNvSpPr>
          <p:nvPr/>
        </p:nvSpPr>
        <p:spPr>
          <a:xfrm>
            <a:off x="4299045" y="1347330"/>
            <a:ext cx="7492621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z-Cyrl-UZ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Consideraţi necesară  existența unor centre de resurse pentru tineri și organizații de tineret </a:t>
            </a:r>
            <a:r>
              <a:rPr lang="en-US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b="1" dirty="0">
              <a:latin typeface="Montserrat Light" panose="00000400000000000000" pitchFamily="2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6C6C641-5EE0-3790-1D8E-6B7D534683A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0660654"/>
              </p:ext>
            </p:extLst>
          </p:nvPr>
        </p:nvGraphicFramePr>
        <p:xfrm>
          <a:off x="4430926" y="2005263"/>
          <a:ext cx="7360740" cy="4536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3595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37986E-084D-C21C-62B5-4E1543DAB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56254-9B44-70A6-F7E2-0E21296FB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ro-R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DB7E0E-2534-683B-D0BC-95BA6C88E9FB}"/>
              </a:ext>
            </a:extLst>
          </p:cNvPr>
          <p:cNvSpPr/>
          <p:nvPr/>
        </p:nvSpPr>
        <p:spPr>
          <a:xfrm>
            <a:off x="1246290" y="195072"/>
            <a:ext cx="10775022" cy="6662928"/>
          </a:xfrm>
          <a:prstGeom prst="rect">
            <a:avLst/>
          </a:prstGeom>
          <a:gradFill flip="none" rotWithShape="1">
            <a:gsLst>
              <a:gs pos="0">
                <a:srgbClr val="F9DDCC">
                  <a:alpha val="0"/>
                </a:srgbClr>
              </a:gs>
              <a:gs pos="62000">
                <a:srgbClr val="F9DDCC">
                  <a:alpha val="96000"/>
                </a:srgbClr>
              </a:gs>
              <a:gs pos="37000">
                <a:srgbClr val="F9DDCC">
                  <a:alpha val="75000"/>
                </a:srgbClr>
              </a:gs>
              <a:gs pos="81000">
                <a:srgbClr val="F9DDCC"/>
              </a:gs>
              <a:gs pos="79000">
                <a:srgbClr val="F9DD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72"/>
            <a:endParaRPr lang="en-GB" sz="163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E66E-0823-1BC0-5B90-7C5EDC0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581" y="2647031"/>
            <a:ext cx="5163580" cy="1047872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Montserrat Light" panose="00000400000000000000" pitchFamily="2" charset="0"/>
              </a:rPr>
              <a:t>Calitatea vieții</a:t>
            </a:r>
            <a:endParaRPr lang="ro-RO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08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D5C0F7-BCEC-D509-6A1C-E2330BDF4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2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0232C5-58DE-5ADC-ABE6-81797733A136}"/>
              </a:ext>
            </a:extLst>
          </p:cNvPr>
          <p:cNvSpPr/>
          <p:nvPr/>
        </p:nvSpPr>
        <p:spPr>
          <a:xfrm>
            <a:off x="1252156" y="182879"/>
            <a:ext cx="10756964" cy="6675121"/>
          </a:xfrm>
          <a:prstGeom prst="rect">
            <a:avLst/>
          </a:prstGeom>
          <a:gradFill flip="none" rotWithShape="1">
            <a:gsLst>
              <a:gs pos="0">
                <a:srgbClr val="F9DDCC">
                  <a:alpha val="0"/>
                </a:srgbClr>
              </a:gs>
              <a:gs pos="62000">
                <a:srgbClr val="F9DDCC">
                  <a:alpha val="96000"/>
                </a:srgbClr>
              </a:gs>
              <a:gs pos="37000">
                <a:srgbClr val="F9DDCC">
                  <a:alpha val="75000"/>
                </a:srgbClr>
              </a:gs>
              <a:gs pos="81000">
                <a:srgbClr val="F9DDCC"/>
              </a:gs>
              <a:gs pos="79000">
                <a:srgbClr val="F9DD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E66E-0823-1BC0-5B90-7C5EDC0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2125080"/>
            <a:ext cx="5599591" cy="3089069"/>
          </a:xfrm>
        </p:spPr>
        <p:txBody>
          <a:bodyPr>
            <a:noAutofit/>
          </a:bodyPr>
          <a:lstStyle/>
          <a:p>
            <a:r>
              <a:rPr lang="ro-RO" sz="5443" dirty="0">
                <a:latin typeface="Montserrat Light" panose="00000400000000000000" pitchFamily="2" charset="0"/>
              </a:rPr>
              <a:t>Stil de viață, timp liber, sănătate și sport</a:t>
            </a:r>
          </a:p>
        </p:txBody>
      </p:sp>
    </p:spTree>
    <p:extLst>
      <p:ext uri="{BB962C8B-B14F-4D97-AF65-F5344CB8AC3E}">
        <p14:creationId xmlns:p14="http://schemas.microsoft.com/office/powerpoint/2010/main" val="1898537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56CB-18ED-A2AF-1739-0248A6D2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47" y="427826"/>
            <a:ext cx="9875463" cy="677399"/>
          </a:xfrm>
        </p:spPr>
        <p:txBody>
          <a:bodyPr/>
          <a:lstStyle/>
          <a:p>
            <a:r>
              <a:rPr lang="en-US" dirty="0"/>
              <a:t>STIL DE VIAȚĂ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32B57-1C03-4216-D329-97B31AE9F81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620728" y="1873797"/>
            <a:ext cx="3485184" cy="4572299"/>
          </a:xfrm>
        </p:spPr>
        <p:txBody>
          <a:bodyPr/>
          <a:lstStyle/>
          <a:p>
            <a:pPr marL="0" indent="0">
              <a:buNone/>
            </a:pPr>
            <a:r>
              <a:rPr lang="ro-RO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Față de 2020, observăm scăderea consumului zilnic de legume și fructe crude (48% , de la 58%) și a consumului săptămânal de alimente naturale, fără conservanți și aditivi (77%, de la 88%). </a:t>
            </a:r>
            <a:endParaRPr lang="en-US" sz="1800" kern="12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schimb, crește consumul săptămânal de sucuri carbogazoare (58%, față de 49%) și fast food (33%, față de 22%).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FBAF8D3-F489-40EE-AB28-760A8860485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76436420"/>
              </p:ext>
            </p:extLst>
          </p:nvPr>
        </p:nvGraphicFramePr>
        <p:xfrm>
          <a:off x="765974" y="1769211"/>
          <a:ext cx="7625551" cy="4322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4004613-7C9B-9FF4-37DC-982E14B4BB71}"/>
              </a:ext>
            </a:extLst>
          </p:cNvPr>
          <p:cNvSpPr txBox="1">
            <a:spLocks/>
          </p:cNvSpPr>
          <p:nvPr/>
        </p:nvSpPr>
        <p:spPr>
          <a:xfrm>
            <a:off x="5518364" y="766525"/>
            <a:ext cx="4844956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Montserrat Light" panose="00000400000000000000" pitchFamily="2" charset="0"/>
              </a:rPr>
              <a:t>CONSUM PRODUSE ALIMENTARE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339452D-7B9F-0F2C-134A-FB06D0C7C798}"/>
              </a:ext>
            </a:extLst>
          </p:cNvPr>
          <p:cNvSpPr txBox="1">
            <a:spLocks/>
          </p:cNvSpPr>
          <p:nvPr/>
        </p:nvSpPr>
        <p:spPr>
          <a:xfrm>
            <a:off x="2074460" y="1443924"/>
            <a:ext cx="4844957" cy="399718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Dumneavoastră cât de des </a:t>
            </a:r>
            <a:r>
              <a:rPr lang="ro-RO" sz="1800" b="1" kern="1200" dirty="0" err="1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consumaţi</a:t>
            </a:r>
            <a:r>
              <a:rPr lang="ro-RO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4120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56CB-18ED-A2AF-1739-0248A6D2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47" y="427826"/>
            <a:ext cx="9875463" cy="677399"/>
          </a:xfrm>
        </p:spPr>
        <p:txBody>
          <a:bodyPr/>
          <a:lstStyle/>
          <a:p>
            <a:r>
              <a:rPr lang="en-US" dirty="0"/>
              <a:t>STIL DE VIAȚĂ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32B57-1C03-4216-D329-97B31AE9F81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489047" y="1869743"/>
            <a:ext cx="4616865" cy="4576353"/>
          </a:xfrm>
        </p:spPr>
        <p:txBody>
          <a:bodyPr/>
          <a:lstStyle/>
          <a:p>
            <a:pPr marL="0" indent="0">
              <a:buNone/>
            </a:pPr>
            <a:r>
              <a:rPr lang="ro-RO" sz="1800" kern="1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ceea ce privește obiceiurile de fumat ale respondenților, aproximativ 4 din 10 tineri (39%) sunt fumători activi, iar 6 din 10 (61%), majoritatea, nu fumează.</a:t>
            </a:r>
            <a:endParaRPr lang="en-US" sz="1800" kern="1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Pentru grupul fumătorilor activi distribuția consumului zilnic de țigări indică o distribuție echilibrată a consumului: aproximativ 1 din 7 tineri fumează mai puțin de 5 țigări pe zi, 2 din 7 tineri fumează între 5 și 10 țigări, 3 din 7 tineri fumează între 10 și 20 țigări și 1 din 7 tineri fumează peste 20 de țigări zilnic.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4004613-7C9B-9FF4-37DC-982E14B4BB71}"/>
              </a:ext>
            </a:extLst>
          </p:cNvPr>
          <p:cNvSpPr txBox="1">
            <a:spLocks/>
          </p:cNvSpPr>
          <p:nvPr/>
        </p:nvSpPr>
        <p:spPr>
          <a:xfrm>
            <a:off x="5518364" y="766525"/>
            <a:ext cx="4844956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Montserrat Light" panose="00000400000000000000" pitchFamily="2" charset="0"/>
              </a:rPr>
              <a:t>FUMATUL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339452D-7B9F-0F2C-134A-FB06D0C7C798}"/>
              </a:ext>
            </a:extLst>
          </p:cNvPr>
          <p:cNvSpPr txBox="1">
            <a:spLocks/>
          </p:cNvSpPr>
          <p:nvPr/>
        </p:nvSpPr>
        <p:spPr>
          <a:xfrm>
            <a:off x="1659747" y="1443923"/>
            <a:ext cx="5829300" cy="67739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z-Cyrl-UZ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Câte țigări fumați zilnic? </a:t>
            </a:r>
            <a:endParaRPr lang="en-US" sz="1800" b="1" kern="12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uz-Cyrl-UZ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[Procente dintre cei care au spus că fumează]</a:t>
            </a:r>
            <a:endParaRPr lang="en-US" sz="1400" kern="1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sz="1800" b="1" kern="12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11FB966-DDA8-4430-BE52-C8AADEB2805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86958269"/>
              </p:ext>
            </p:extLst>
          </p:nvPr>
        </p:nvGraphicFramePr>
        <p:xfrm>
          <a:off x="1550988" y="2303463"/>
          <a:ext cx="5829300" cy="3960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9941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56CB-18ED-A2AF-1739-0248A6D2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47" y="427826"/>
            <a:ext cx="9875463" cy="677399"/>
          </a:xfrm>
        </p:spPr>
        <p:txBody>
          <a:bodyPr/>
          <a:lstStyle/>
          <a:p>
            <a:r>
              <a:rPr lang="en-US" dirty="0"/>
              <a:t>STIL DE VIAȚĂ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32B57-1C03-4216-D329-97B31AE9F81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19863" y="1665969"/>
            <a:ext cx="5715347" cy="4071927"/>
          </a:xfrm>
        </p:spPr>
        <p:txBody>
          <a:bodyPr/>
          <a:lstStyle/>
          <a:p>
            <a:pPr marL="0" indent="0">
              <a:buNone/>
            </a:pPr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Referitor la consumul de droguri, doar o mică proporție a populației tinerilor, 5%, admite că a consumat droguri vreodată. Majoritatea covârșitoare, 92%, neagă acest consum, în timp ce 3% nu au dat un răspuns</a:t>
            </a:r>
            <a:r>
              <a:rPr lang="ro-RO" sz="1800" kern="1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kern="1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Comparativ, consumul de droguri a scăzut aparent, de la 9%, în 2020, la 5% în 2024. În schimb ponderea celor care declară că nu au consumat niciodat rămane relativ constantă (91%).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o-RO" sz="1600" i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Aceste date trebuie interpretate cu prudență, întrucât există posibilitatea ca  răspunsurile să fie afectate de o anumită dezirabilitate social</a:t>
            </a:r>
            <a:r>
              <a:rPr lang="en-US" sz="1600" i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ă.</a:t>
            </a:r>
            <a:endParaRPr lang="en-US" sz="16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4004613-7C9B-9FF4-37DC-982E14B4BB71}"/>
              </a:ext>
            </a:extLst>
          </p:cNvPr>
          <p:cNvSpPr txBox="1">
            <a:spLocks/>
          </p:cNvSpPr>
          <p:nvPr/>
        </p:nvSpPr>
        <p:spPr>
          <a:xfrm>
            <a:off x="5518364" y="766525"/>
            <a:ext cx="4844956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Montserrat Light" panose="00000400000000000000" pitchFamily="2" charset="0"/>
              </a:rPr>
              <a:t>CONSUMUL DE DROGURI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339452D-7B9F-0F2C-134A-FB06D0C7C798}"/>
              </a:ext>
            </a:extLst>
          </p:cNvPr>
          <p:cNvSpPr txBox="1">
            <a:spLocks/>
          </p:cNvSpPr>
          <p:nvPr/>
        </p:nvSpPr>
        <p:spPr>
          <a:xfrm>
            <a:off x="0" y="1658049"/>
            <a:ext cx="6507020" cy="1344458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Cât de des obișnuiți să consumați droguri </a:t>
            </a:r>
          </a:p>
          <a:p>
            <a:pPr algn="ctr">
              <a:spcAft>
                <a:spcPts val="0"/>
              </a:spcAft>
            </a:pPr>
            <a:r>
              <a:rPr lang="ro-RO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 substanțe etnobotanice?</a:t>
            </a:r>
          </a:p>
          <a:p>
            <a:pPr algn="ctr">
              <a:spcAft>
                <a:spcPts val="0"/>
              </a:spcAft>
            </a:pPr>
            <a:endParaRPr lang="ro-RO" sz="1800" b="1" kern="12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o-RO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[Procente dintre cei care au spus că se droghează]</a:t>
            </a:r>
            <a:endParaRPr lang="ro-RO" sz="1400" kern="1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sz="1800" b="1" kern="12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11FB966-DDA8-4430-BE52-C8AADEB2805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34447264"/>
              </p:ext>
            </p:extLst>
          </p:nvPr>
        </p:nvGraphicFramePr>
        <p:xfrm>
          <a:off x="1659747" y="2377305"/>
          <a:ext cx="9984222" cy="4296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8366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56CB-18ED-A2AF-1739-0248A6D2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47" y="427826"/>
            <a:ext cx="9875463" cy="677399"/>
          </a:xfrm>
        </p:spPr>
        <p:txBody>
          <a:bodyPr/>
          <a:lstStyle/>
          <a:p>
            <a:r>
              <a:rPr lang="en-US" dirty="0"/>
              <a:t>STIL DE VIAȚĂ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32B57-1C03-4216-D329-97B31AE9F81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31520" y="1134598"/>
            <a:ext cx="11652985" cy="1568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1600" kern="1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Utilizarea internetului este o parte integrantă a vieții cotidiene pentru majoritatea respondenților. </a:t>
            </a:r>
            <a:endParaRPr lang="en-US" sz="1600" kern="1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600" kern="1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 proporție impresionantă de peste 9 din 10 tineri (93%) folosesc internetul zilnic pentru diverse activități. 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4004613-7C9B-9FF4-37DC-982E14B4BB71}"/>
              </a:ext>
            </a:extLst>
          </p:cNvPr>
          <p:cNvSpPr txBox="1">
            <a:spLocks/>
          </p:cNvSpPr>
          <p:nvPr/>
        </p:nvSpPr>
        <p:spPr>
          <a:xfrm>
            <a:off x="5518364" y="766525"/>
            <a:ext cx="4844956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Montserrat Light" panose="00000400000000000000" pitchFamily="2" charset="0"/>
              </a:rPr>
              <a:t>UTILIZAREA INTERNETULUI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339452D-7B9F-0F2C-134A-FB06D0C7C798}"/>
              </a:ext>
            </a:extLst>
          </p:cNvPr>
          <p:cNvSpPr txBox="1">
            <a:spLocks/>
          </p:cNvSpPr>
          <p:nvPr/>
        </p:nvSpPr>
        <p:spPr>
          <a:xfrm>
            <a:off x="-576368" y="1876351"/>
            <a:ext cx="6507020" cy="294322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sz="18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Cât de des utilizați internetul…</a:t>
            </a:r>
          </a:p>
        </p:txBody>
      </p:sp>
      <p:graphicFrame>
        <p:nvGraphicFramePr>
          <p:cNvPr id="10" name="Content Placeholder 14">
            <a:extLst>
              <a:ext uri="{FF2B5EF4-FFF2-40B4-BE49-F238E27FC236}">
                <a16:creationId xmlns:a16="http://schemas.microsoft.com/office/drawing/2014/main" id="{BFBAF8D3-F489-40EE-AB28-760A8860485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75963426"/>
              </p:ext>
            </p:extLst>
          </p:nvPr>
        </p:nvGraphicFramePr>
        <p:xfrm>
          <a:off x="1009935" y="2303462"/>
          <a:ext cx="10945504" cy="4554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9676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56CB-18ED-A2AF-1739-0248A6D2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47" y="427826"/>
            <a:ext cx="9875463" cy="677399"/>
          </a:xfrm>
        </p:spPr>
        <p:txBody>
          <a:bodyPr/>
          <a:lstStyle/>
          <a:p>
            <a:r>
              <a:rPr lang="en-US" dirty="0"/>
              <a:t>STIL DE VIAȚĂ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32B57-1C03-4216-D329-97B31AE9F81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690368" y="1186480"/>
            <a:ext cx="10622799" cy="1399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16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ceea ce privește activitățile de timp liber ale tinerilor, cele din zona recreerii sunt preponderente. </a:t>
            </a:r>
            <a:r>
              <a:rPr lang="ro-RO" sz="1600" dirty="0"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o-RO" sz="16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ascultă muzică, vizionează TV, își petrec timpul cu prietenii, practică sport etc.). </a:t>
            </a:r>
          </a:p>
          <a:p>
            <a:pPr marL="0" indent="0">
              <a:buNone/>
            </a:pPr>
            <a:r>
              <a:rPr lang="ro-RO" sz="16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În schimb, activitățile care au o legătură mai strânsă cu sfera culturală sunt frecventate mult mai rar</a:t>
            </a:r>
            <a:r>
              <a:rPr lang="en-US" sz="16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4004613-7C9B-9FF4-37DC-982E14B4BB71}"/>
              </a:ext>
            </a:extLst>
          </p:cNvPr>
          <p:cNvSpPr txBox="1">
            <a:spLocks/>
          </p:cNvSpPr>
          <p:nvPr/>
        </p:nvSpPr>
        <p:spPr>
          <a:xfrm>
            <a:off x="5518364" y="766525"/>
            <a:ext cx="4844956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Montserrat Light" panose="00000400000000000000" pitchFamily="2" charset="0"/>
              </a:rPr>
              <a:t>TIMP LIBER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339452D-7B9F-0F2C-134A-FB06D0C7C798}"/>
              </a:ext>
            </a:extLst>
          </p:cNvPr>
          <p:cNvSpPr txBox="1">
            <a:spLocks/>
          </p:cNvSpPr>
          <p:nvPr/>
        </p:nvSpPr>
        <p:spPr>
          <a:xfrm>
            <a:off x="553631" y="2195713"/>
            <a:ext cx="6507020" cy="429737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981200" algn="l"/>
                <a:tab pos="3962400" algn="l"/>
                <a:tab pos="5943600" algn="l"/>
              </a:tabLst>
            </a:pPr>
            <a:r>
              <a:rPr lang="uz-Cyrl-UZ" sz="14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În timpul liber, </a:t>
            </a:r>
            <a:r>
              <a:rPr lang="ro-RO" sz="14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în ultimul an, </a:t>
            </a:r>
            <a:r>
              <a:rPr lang="uz-Cyrl-UZ" sz="14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cât de des...</a:t>
            </a:r>
            <a:endParaRPr lang="en-GB" sz="1400" b="1" dirty="0">
              <a:ln>
                <a:noFill/>
              </a:ln>
              <a:solidFill>
                <a:srgbClr val="000000"/>
              </a:solidFill>
              <a:effectLst/>
              <a:latin typeface="Montserrat Light" panose="00000400000000000000" pitchFamily="2" charset="0"/>
              <a:ea typeface="Arial Unicode MS"/>
              <a:cs typeface="Arial Unicode MS"/>
            </a:endParaRPr>
          </a:p>
        </p:txBody>
      </p:sp>
      <p:graphicFrame>
        <p:nvGraphicFramePr>
          <p:cNvPr id="10" name="Content Placeholder 14">
            <a:extLst>
              <a:ext uri="{FF2B5EF4-FFF2-40B4-BE49-F238E27FC236}">
                <a16:creationId xmlns:a16="http://schemas.microsoft.com/office/drawing/2014/main" id="{BFBAF8D3-F489-40EE-AB28-760A8860485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2120527"/>
              </p:ext>
            </p:extLst>
          </p:nvPr>
        </p:nvGraphicFramePr>
        <p:xfrm>
          <a:off x="825153" y="2460768"/>
          <a:ext cx="11185871" cy="4159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557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2BEED-F05C-0DA1-796C-E26BDB90E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4400" y="928689"/>
            <a:ext cx="10511627" cy="5335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>
                <a:latin typeface="Montserrat Light" panose="00000400000000000000" pitchFamily="2" charset="0"/>
              </a:rPr>
              <a:t>Cercetarea calitativă, tip focus-grup, a analizat legăturile cauzale  care se stabilesc între </a:t>
            </a:r>
            <a:r>
              <a:rPr lang="ro-RO" b="1" i="1" dirty="0">
                <a:latin typeface="Montserrat Light" panose="00000400000000000000" pitchFamily="2" charset="0"/>
              </a:rPr>
              <a:t>educația</a:t>
            </a:r>
            <a:r>
              <a:rPr lang="ro-RO" dirty="0">
                <a:latin typeface="Montserrat Light" panose="00000400000000000000" pitchFamily="2" charset="0"/>
              </a:rPr>
              <a:t>, </a:t>
            </a:r>
            <a:r>
              <a:rPr lang="ro-RO" b="1" i="1" dirty="0">
                <a:latin typeface="Montserrat Light" panose="00000400000000000000" pitchFamily="2" charset="0"/>
              </a:rPr>
              <a:t>munca</a:t>
            </a:r>
            <a:r>
              <a:rPr lang="ro-RO" dirty="0">
                <a:latin typeface="Montserrat Light" panose="00000400000000000000" pitchFamily="2" charset="0"/>
              </a:rPr>
              <a:t> și </a:t>
            </a:r>
            <a:r>
              <a:rPr lang="ro-RO" b="1" i="1" dirty="0">
                <a:latin typeface="Montserrat Light" panose="00000400000000000000" pitchFamily="2" charset="0"/>
              </a:rPr>
              <a:t>timpul liber </a:t>
            </a:r>
            <a:r>
              <a:rPr lang="ro-RO" dirty="0">
                <a:latin typeface="Montserrat Light" panose="00000400000000000000" pitchFamily="2" charset="0"/>
              </a:rPr>
              <a:t>al tinerilor. </a:t>
            </a:r>
          </a:p>
          <a:p>
            <a:endParaRPr lang="ro-RO" dirty="0">
              <a:latin typeface="Montserrat Light" panose="00000400000000000000" pitchFamily="2" charset="0"/>
            </a:endParaRPr>
          </a:p>
          <a:p>
            <a:pPr marL="0" indent="0">
              <a:buNone/>
            </a:pPr>
            <a:r>
              <a:rPr lang="ro-RO" dirty="0">
                <a:latin typeface="Montserrat Light" panose="00000400000000000000" pitchFamily="2" charset="0"/>
              </a:rPr>
              <a:t>Firul roșu al legăturilor cauzale  care se stabilesc între educația, munca și timpul liber al tinerilor este </a:t>
            </a:r>
            <a:r>
              <a:rPr lang="ro-RO" b="1" i="1" dirty="0">
                <a:latin typeface="Montserrat Light" panose="00000400000000000000" pitchFamily="2" charset="0"/>
              </a:rPr>
              <a:t>lipsa de decizie</a:t>
            </a:r>
            <a:r>
              <a:rPr lang="ro-RO" dirty="0">
                <a:latin typeface="Montserrat Light" panose="00000400000000000000" pitchFamily="2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dirty="0">
                <a:latin typeface="Montserrat Light" panose="00000400000000000000" pitchFamily="2" charset="0"/>
              </a:rPr>
              <a:t>Tinerii nu decid asupra modalității de </a:t>
            </a:r>
            <a:r>
              <a:rPr lang="ro-RO" b="1" i="1" dirty="0">
                <a:latin typeface="Montserrat Light" panose="00000400000000000000" pitchFamily="2" charset="0"/>
              </a:rPr>
              <a:t>învățare</a:t>
            </a:r>
            <a:r>
              <a:rPr lang="ro-RO" dirty="0">
                <a:latin typeface="Montserrat Light" panose="00000400000000000000" pitchFamily="2" charset="0"/>
              </a:rPr>
              <a:t> în școală, pe care uneori o consideră suboptimală.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dirty="0">
                <a:latin typeface="Montserrat Light" panose="00000400000000000000" pitchFamily="2" charset="0"/>
              </a:rPr>
              <a:t>La </a:t>
            </a:r>
            <a:r>
              <a:rPr lang="ro-RO" b="1" i="1" dirty="0">
                <a:latin typeface="Montserrat Light" panose="00000400000000000000" pitchFamily="2" charset="0"/>
              </a:rPr>
              <a:t>locul de muncă</a:t>
            </a:r>
            <a:r>
              <a:rPr lang="ro-RO" dirty="0">
                <a:latin typeface="Montserrat Light" panose="00000400000000000000" pitchFamily="2" charset="0"/>
              </a:rPr>
              <a:t>, ei nu decid, nici nu au control asupra programului, care se poate uneori extinde asupra vieții personale și, de asemenea, nu sunt implicați în luarea deciziilor din cadrul organizațiilor.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dirty="0">
                <a:latin typeface="Montserrat Light" panose="00000400000000000000" pitchFamily="2" charset="0"/>
              </a:rPr>
              <a:t>Atunci când doresc să își întemeieze o </a:t>
            </a:r>
            <a:r>
              <a:rPr lang="ro-RO" b="1" i="1" dirty="0">
                <a:latin typeface="Montserrat Light" panose="00000400000000000000" pitchFamily="2" charset="0"/>
              </a:rPr>
              <a:t>familie</a:t>
            </a:r>
            <a:r>
              <a:rPr lang="ro-RO" dirty="0">
                <a:latin typeface="Montserrat Light" panose="00000400000000000000" pitchFamily="2" charset="0"/>
              </a:rPr>
              <a:t>, se poate întâmpla ca și această decizie să fie pusă în discuție, uneori motivul fiind lipsa unei locuințe adecvate. </a:t>
            </a:r>
          </a:p>
        </p:txBody>
      </p:sp>
    </p:spTree>
    <p:extLst>
      <p:ext uri="{BB962C8B-B14F-4D97-AF65-F5344CB8AC3E}">
        <p14:creationId xmlns:p14="http://schemas.microsoft.com/office/powerpoint/2010/main" val="2628011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48ADA-BC01-E0ED-38D9-D62ABBC8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5" r="22214"/>
          <a:stretch/>
        </p:blipFill>
        <p:spPr>
          <a:xfrm>
            <a:off x="1246291" y="0"/>
            <a:ext cx="5722804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56254-9B44-70A6-F7E2-0E21296FB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ro-R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242753-F91B-7DF1-003B-C4516BDFF72E}"/>
              </a:ext>
            </a:extLst>
          </p:cNvPr>
          <p:cNvSpPr/>
          <p:nvPr/>
        </p:nvSpPr>
        <p:spPr>
          <a:xfrm>
            <a:off x="1246291" y="219456"/>
            <a:ext cx="10744765" cy="6638545"/>
          </a:xfrm>
          <a:prstGeom prst="rect">
            <a:avLst/>
          </a:prstGeom>
          <a:gradFill flip="none" rotWithShape="1">
            <a:gsLst>
              <a:gs pos="0">
                <a:srgbClr val="F9DDCC">
                  <a:alpha val="0"/>
                </a:srgbClr>
              </a:gs>
              <a:gs pos="62000">
                <a:srgbClr val="F9DDCC">
                  <a:alpha val="96000"/>
                </a:srgbClr>
              </a:gs>
              <a:gs pos="37000">
                <a:srgbClr val="F9DDCC">
                  <a:alpha val="75000"/>
                </a:srgbClr>
              </a:gs>
              <a:gs pos="81000">
                <a:srgbClr val="F9DDCC"/>
              </a:gs>
              <a:gs pos="79000">
                <a:srgbClr val="F9DD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E66E-0823-1BC0-5B90-7C5EDC0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553" y="2187383"/>
            <a:ext cx="7034578" cy="2483234"/>
          </a:xfrm>
        </p:spPr>
        <p:txBody>
          <a:bodyPr>
            <a:normAutofit fontScale="90000"/>
          </a:bodyPr>
          <a:lstStyle/>
          <a:p>
            <a:r>
              <a:rPr lang="ro-RO" sz="5443" dirty="0">
                <a:latin typeface="Montserrat Light" panose="00000400000000000000" pitchFamily="2" charset="0"/>
              </a:rPr>
              <a:t>Drepturile omului, toleranță și discriminare</a:t>
            </a:r>
          </a:p>
        </p:txBody>
      </p:sp>
    </p:spTree>
    <p:extLst>
      <p:ext uri="{BB962C8B-B14F-4D97-AF65-F5344CB8AC3E}">
        <p14:creationId xmlns:p14="http://schemas.microsoft.com/office/powerpoint/2010/main" val="87849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11FB966-DDA8-4430-BE52-C8AADEB2805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87499736"/>
              </p:ext>
            </p:extLst>
          </p:nvPr>
        </p:nvGraphicFramePr>
        <p:xfrm>
          <a:off x="914401" y="1247664"/>
          <a:ext cx="5667152" cy="5016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9B41988-F063-2349-1713-4087D8A18274}"/>
              </a:ext>
            </a:extLst>
          </p:cNvPr>
          <p:cNvSpPr txBox="1">
            <a:spLocks/>
          </p:cNvSpPr>
          <p:nvPr/>
        </p:nvSpPr>
        <p:spPr>
          <a:xfrm>
            <a:off x="7591647" y="2565779"/>
            <a:ext cx="3976576" cy="369849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kern="100" dirty="0"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o-RO" sz="1800" kern="100" dirty="0" err="1"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ercepțiile</a:t>
            </a:r>
            <a:r>
              <a:rPr lang="ro-RO" sz="1800" kern="100" dirty="0"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despre respectarea drepturilor omului în România sunt diferențiate, dar predomină sentimentul că acestea sunt respectate doar într-o oarecare măsură, mai bine de 1 din 3 tineri (37%) cred acest lucru. </a:t>
            </a:r>
            <a:endParaRPr lang="ro-R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i="1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036A68C-88E0-AFE2-09C6-A83AC84BA3EC}"/>
              </a:ext>
            </a:extLst>
          </p:cNvPr>
          <p:cNvSpPr txBox="1">
            <a:spLocks/>
          </p:cNvSpPr>
          <p:nvPr/>
        </p:nvSpPr>
        <p:spPr>
          <a:xfrm>
            <a:off x="-510889" y="833794"/>
            <a:ext cx="8517731" cy="285750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z-Cyrl-UZ" sz="14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În ce măsură credeţi că în România sunt respectate drepturile omului?</a:t>
            </a:r>
            <a:endParaRPr lang="fr-FR" sz="1800" b="1" kern="1200" dirty="0"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8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6C4554-15F0-0F20-9989-242665EE5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r="13241"/>
          <a:stretch/>
        </p:blipFill>
        <p:spPr>
          <a:xfrm flipH="1">
            <a:off x="1246291" y="0"/>
            <a:ext cx="5508434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56254-9B44-70A6-F7E2-0E21296FB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ro-R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A2B205-0CD8-D2FE-97C3-A0CE122D07C7}"/>
              </a:ext>
            </a:extLst>
          </p:cNvPr>
          <p:cNvSpPr/>
          <p:nvPr/>
        </p:nvSpPr>
        <p:spPr>
          <a:xfrm>
            <a:off x="1252168" y="219455"/>
            <a:ext cx="10756952" cy="6638545"/>
          </a:xfrm>
          <a:prstGeom prst="rect">
            <a:avLst/>
          </a:prstGeom>
          <a:gradFill flip="none" rotWithShape="1">
            <a:gsLst>
              <a:gs pos="0">
                <a:srgbClr val="F9DDCC">
                  <a:alpha val="0"/>
                </a:srgbClr>
              </a:gs>
              <a:gs pos="62000">
                <a:srgbClr val="F9DDCC">
                  <a:alpha val="96000"/>
                </a:srgbClr>
              </a:gs>
              <a:gs pos="37000">
                <a:srgbClr val="F9DDCC">
                  <a:alpha val="75000"/>
                </a:srgbClr>
              </a:gs>
              <a:gs pos="81000">
                <a:srgbClr val="F9DDCC"/>
              </a:gs>
              <a:gs pos="79000">
                <a:srgbClr val="F9DD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E66E-0823-1BC0-5B90-7C5EDC0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949" y="2563145"/>
            <a:ext cx="4762765" cy="1961076"/>
          </a:xfrm>
        </p:spPr>
        <p:txBody>
          <a:bodyPr>
            <a:normAutofit fontScale="90000"/>
          </a:bodyPr>
          <a:lstStyle/>
          <a:p>
            <a:r>
              <a:rPr lang="ro-RO" sz="5443" dirty="0">
                <a:latin typeface="Montserrat Light" panose="00000400000000000000" pitchFamily="2" charset="0"/>
              </a:rPr>
              <a:t>Mobilitate și emigrație</a:t>
            </a:r>
          </a:p>
        </p:txBody>
      </p:sp>
    </p:spTree>
    <p:extLst>
      <p:ext uri="{BB962C8B-B14F-4D97-AF65-F5344CB8AC3E}">
        <p14:creationId xmlns:p14="http://schemas.microsoft.com/office/powerpoint/2010/main" val="666718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D8ECE-01B0-D2B9-2B87-81C331443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932237" cy="965345"/>
          </a:xfrm>
        </p:spPr>
        <p:txBody>
          <a:bodyPr/>
          <a:lstStyle/>
          <a:p>
            <a:r>
              <a:rPr lang="ro-RO" dirty="0"/>
              <a:t>Starea</a:t>
            </a:r>
            <a:r>
              <a:rPr lang="en-US" dirty="0"/>
              <a:t> de spirit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0DC1B-9FB7-BA89-2F53-B04DBA9E8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2116183"/>
            <a:ext cx="3932237" cy="3736903"/>
          </a:xfrm>
        </p:spPr>
        <p:txBody>
          <a:bodyPr/>
          <a:lstStyle/>
          <a:p>
            <a:pPr marL="285750" indent="-285750" algn="justLow">
              <a:buFont typeface="Wingdings" panose="05000000000000000000" pitchFamily="2" charset="2"/>
              <a:buChar char="Ø"/>
            </a:pPr>
            <a:r>
              <a:rPr lang="ro-RO" sz="20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NewRoman"/>
              </a:rPr>
              <a:t>2 din 3 tineri (71%) apreciază viața lor de zi cu zi ca fiind bună și foarte bună</a:t>
            </a:r>
            <a:r>
              <a:rPr lang="ro-RO" sz="2000" dirty="0">
                <a:latin typeface="Montserrat Light" panose="00000400000000000000" pitchFamily="2" charset="0"/>
                <a:ea typeface="Calibri" panose="020F0502020204030204" pitchFamily="34" charset="0"/>
                <a:cs typeface="TimesNewRoman"/>
              </a:rPr>
              <a:t> comparative cu 2020 (80%);</a:t>
            </a:r>
          </a:p>
          <a:p>
            <a:pPr marL="285750" indent="-285750" algn="justLow">
              <a:buFont typeface="Wingdings" panose="05000000000000000000" pitchFamily="2" charset="2"/>
              <a:buChar char="Ø"/>
            </a:pPr>
            <a:r>
              <a:rPr lang="ro-RO" sz="20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NewRoman"/>
              </a:rPr>
              <a:t>Sentimentul de mulțumire al tinerilor vulnerabili este mai scăzut, mai bine de jumătate dintre aceștia fiind mulțumiți (62%);</a:t>
            </a:r>
          </a:p>
          <a:p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11FB966-DDA8-4430-BE52-C8AADEB280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7695251"/>
              </p:ext>
            </p:extLst>
          </p:nvPr>
        </p:nvGraphicFramePr>
        <p:xfrm>
          <a:off x="5183188" y="741363"/>
          <a:ext cx="6242050" cy="511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7131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7CBA521-F8EA-FDA6-8459-16EEDA7BFD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105683"/>
              </p:ext>
            </p:extLst>
          </p:nvPr>
        </p:nvGraphicFramePr>
        <p:xfrm>
          <a:off x="0" y="922422"/>
          <a:ext cx="6242050" cy="2039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7CBA521-F8EA-FDA6-8459-16EEDA7BF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1449079"/>
              </p:ext>
            </p:extLst>
          </p:nvPr>
        </p:nvGraphicFramePr>
        <p:xfrm>
          <a:off x="5967663" y="922421"/>
          <a:ext cx="5837738" cy="3451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23EFBB3-EC95-D47D-6801-F54F6EAFED17}"/>
              </a:ext>
            </a:extLst>
          </p:cNvPr>
          <p:cNvSpPr txBox="1">
            <a:spLocks/>
          </p:cNvSpPr>
          <p:nvPr/>
        </p:nvSpPr>
        <p:spPr>
          <a:xfrm>
            <a:off x="1102315" y="707553"/>
            <a:ext cx="4037419" cy="429737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ro-RO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Intenţionaţi</a:t>
            </a:r>
            <a:r>
              <a:rPr lang="ro-RO" sz="14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o-RO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să plecaţi în străinătate pentru...</a:t>
            </a:r>
            <a:endParaRPr lang="en-US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78A4E91-042B-A757-8C5E-4D8836E176F7}"/>
              </a:ext>
            </a:extLst>
          </p:cNvPr>
          <p:cNvSpPr txBox="1">
            <a:spLocks/>
          </p:cNvSpPr>
          <p:nvPr/>
        </p:nvSpPr>
        <p:spPr>
          <a:xfrm>
            <a:off x="6867822" y="562987"/>
            <a:ext cx="4037419" cy="635817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z-Cyrl-UZ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Care este motivul principal pentru care doriţi să plecaţi în străinătate?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BA5B1F7-E36E-AD5D-57DF-EB5879CC80E0}"/>
              </a:ext>
            </a:extLst>
          </p:cNvPr>
          <p:cNvSpPr txBox="1">
            <a:spLocks/>
          </p:cNvSpPr>
          <p:nvPr/>
        </p:nvSpPr>
        <p:spPr>
          <a:xfrm>
            <a:off x="1152002" y="3429000"/>
            <a:ext cx="3829431" cy="369849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sz="1600" kern="1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Plecarea în străinătate constituie, în continuare, un deziderat pentru mulți tineri din țara noastră. Intenția de a pleca în străinătate indică trei „destinații” principale: a lucra temporar (aproximativ un sfert dintre tineri, 25%), studii (aproximativ 1 din 8 tineri, 13%) sau pentru a se stabili definitiv (aproximativ 1 din 10 tineri, 10%).</a:t>
            </a:r>
            <a:endParaRPr lang="en-US" sz="1600" kern="1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i="1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E36776B-3216-0758-9A87-7CBA4766135C}"/>
              </a:ext>
            </a:extLst>
          </p:cNvPr>
          <p:cNvSpPr txBox="1">
            <a:spLocks/>
          </p:cNvSpPr>
          <p:nvPr/>
        </p:nvSpPr>
        <p:spPr>
          <a:xfrm>
            <a:off x="6401085" y="4594337"/>
            <a:ext cx="4538554" cy="369849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sz="1600" kern="1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Motivația de a pleca în străinătate variază, cel mai frecvent motiv indicat fiind  atracția condițiilor de viață din alte țări, menționat de mai mult de  o treime dintre respondenți (38%). </a:t>
            </a:r>
            <a:endParaRPr lang="en-US" sz="1600" i="1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96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E96A75-8BA8-0CF2-C582-6F4FD2A0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r="42942"/>
          <a:stretch/>
        </p:blipFill>
        <p:spPr>
          <a:xfrm>
            <a:off x="1134445" y="1"/>
            <a:ext cx="582533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56254-9B44-70A6-F7E2-0E21296FB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ro-R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D3EE59-D000-DDC9-E2BB-79317C9A9370}"/>
              </a:ext>
            </a:extLst>
          </p:cNvPr>
          <p:cNvSpPr/>
          <p:nvPr/>
        </p:nvSpPr>
        <p:spPr>
          <a:xfrm>
            <a:off x="1149646" y="182879"/>
            <a:ext cx="10810706" cy="6675121"/>
          </a:xfrm>
          <a:prstGeom prst="rect">
            <a:avLst/>
          </a:prstGeom>
          <a:gradFill flip="none" rotWithShape="1">
            <a:gsLst>
              <a:gs pos="0">
                <a:srgbClr val="F9DDCC">
                  <a:alpha val="0"/>
                </a:srgbClr>
              </a:gs>
              <a:gs pos="62000">
                <a:srgbClr val="F9DDCC">
                  <a:alpha val="96000"/>
                </a:srgbClr>
              </a:gs>
              <a:gs pos="37000">
                <a:srgbClr val="F9DDCC">
                  <a:alpha val="75000"/>
                </a:srgbClr>
              </a:gs>
              <a:gs pos="81000">
                <a:srgbClr val="F9DDCC"/>
              </a:gs>
              <a:gs pos="79000">
                <a:srgbClr val="F9DD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E66E-0823-1BC0-5B90-7C5EDC0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197" y="2611467"/>
            <a:ext cx="5983753" cy="1635066"/>
          </a:xfrm>
        </p:spPr>
        <p:txBody>
          <a:bodyPr>
            <a:normAutofit fontScale="90000"/>
          </a:bodyPr>
          <a:lstStyle/>
          <a:p>
            <a:r>
              <a:rPr lang="ro-RO" sz="5443" dirty="0">
                <a:latin typeface="Montserrat Light" panose="00000400000000000000" pitchFamily="2" charset="0"/>
              </a:rPr>
              <a:t>Contextul actual specific</a:t>
            </a:r>
          </a:p>
        </p:txBody>
      </p:sp>
    </p:spTree>
    <p:extLst>
      <p:ext uri="{BB962C8B-B14F-4D97-AF65-F5344CB8AC3E}">
        <p14:creationId xmlns:p14="http://schemas.microsoft.com/office/powerpoint/2010/main" val="1138593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9B41988-F063-2349-1713-4087D8A18274}"/>
              </a:ext>
            </a:extLst>
          </p:cNvPr>
          <p:cNvSpPr txBox="1">
            <a:spLocks/>
          </p:cNvSpPr>
          <p:nvPr/>
        </p:nvSpPr>
        <p:spPr>
          <a:xfrm>
            <a:off x="585536" y="1052629"/>
            <a:ext cx="11020927" cy="859467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sz="16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Actualul context problematic,</a:t>
            </a:r>
            <a:r>
              <a:rPr lang="en-US" sz="16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16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marcat de efecte postpandemice, război și inflație accentuată, îi împarte pe tineri în două grupuri aproximativ egale, de „temători” și „non-temători”</a:t>
            </a:r>
            <a:r>
              <a:rPr lang="en-US" sz="16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600" i="1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036A68C-88E0-AFE2-09C6-A83AC84BA3EC}"/>
              </a:ext>
            </a:extLst>
          </p:cNvPr>
          <p:cNvSpPr txBox="1">
            <a:spLocks/>
          </p:cNvSpPr>
          <p:nvPr/>
        </p:nvSpPr>
        <p:spPr>
          <a:xfrm>
            <a:off x="538453" y="1861736"/>
            <a:ext cx="5621607" cy="432427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Cât de mult vă afectează actualul context problematic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FBAF8D3-F489-40EE-AB28-760A8860485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46357012"/>
              </p:ext>
            </p:extLst>
          </p:nvPr>
        </p:nvGraphicFramePr>
        <p:xfrm>
          <a:off x="765544" y="2105247"/>
          <a:ext cx="5730789" cy="4223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B30F4-D4B1-30C9-93AC-57998FF66CE9}"/>
              </a:ext>
            </a:extLst>
          </p:cNvPr>
          <p:cNvSpPr txBox="1">
            <a:spLocks/>
          </p:cNvSpPr>
          <p:nvPr/>
        </p:nvSpPr>
        <p:spPr>
          <a:xfrm>
            <a:off x="926778" y="631499"/>
            <a:ext cx="4844956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Montserrat Light" panose="00000400000000000000" pitchFamily="2" charset="0"/>
              </a:rPr>
              <a:t>IMPACTUL ACTUALULUI CONTEXT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EB3A795-F4DD-5465-2B7F-71B85A1D93AC}"/>
              </a:ext>
            </a:extLst>
          </p:cNvPr>
          <p:cNvSpPr txBox="1">
            <a:spLocks/>
          </p:cNvSpPr>
          <p:nvPr/>
        </p:nvSpPr>
        <p:spPr>
          <a:xfrm>
            <a:off x="6987654" y="2729551"/>
            <a:ext cx="4375187" cy="3217183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sz="1600" dirty="0">
                <a:solidFill>
                  <a:srgbClr val="00206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Situația actuală a avut impact, mai ales, în ceea ce privește: starea mentală, timpul liber, activitatea educațională și viața profesională. </a:t>
            </a:r>
            <a:endParaRPr lang="en-US" sz="1600" dirty="0">
              <a:solidFill>
                <a:srgbClr val="002060"/>
              </a:solidFill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rgbClr val="002060"/>
              </a:solidFill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600" dirty="0">
                <a:solidFill>
                  <a:srgbClr val="00206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Cel mai puțin au avut de suferit viața familială și relațiile cu prietenii.</a:t>
            </a:r>
            <a:endParaRPr lang="en-US" sz="1600" dirty="0">
              <a:solidFill>
                <a:srgbClr val="002060"/>
              </a:solidFill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600" dirty="0">
                <a:solidFill>
                  <a:srgbClr val="00206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 posibilă explicație fiind aceea că tocmai într-un context problematic apropierea celor dragi și socializarea sunt îndeosebi valorizate</a:t>
            </a:r>
            <a:r>
              <a:rPr lang="en-US" sz="1600" dirty="0">
                <a:solidFill>
                  <a:srgbClr val="00206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24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9B41988-F063-2349-1713-4087D8A18274}"/>
              </a:ext>
            </a:extLst>
          </p:cNvPr>
          <p:cNvSpPr txBox="1">
            <a:spLocks/>
          </p:cNvSpPr>
          <p:nvPr/>
        </p:nvSpPr>
        <p:spPr>
          <a:xfrm>
            <a:off x="585536" y="1052629"/>
            <a:ext cx="11020927" cy="859467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sz="1600" dirty="0">
                <a:solidFill>
                  <a:srgbClr val="002060"/>
                </a:solidFill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Actualul c</a:t>
            </a:r>
            <a:r>
              <a:rPr lang="ro-RO" sz="1600" dirty="0">
                <a:solidFill>
                  <a:srgbClr val="00206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ontext problematic este perceput de tineri nu doar în termeni de temeri și afectare dar și în termeni de oportunități și încredere</a:t>
            </a:r>
            <a:r>
              <a:rPr lang="en-US" sz="1600" dirty="0">
                <a:solidFill>
                  <a:srgbClr val="00206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036A68C-88E0-AFE2-09C6-A83AC84BA3EC}"/>
              </a:ext>
            </a:extLst>
          </p:cNvPr>
          <p:cNvSpPr txBox="1">
            <a:spLocks/>
          </p:cNvSpPr>
          <p:nvPr/>
        </p:nvSpPr>
        <p:spPr>
          <a:xfrm>
            <a:off x="773336" y="1723531"/>
            <a:ext cx="5439317" cy="144609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ro-RO" sz="1400" b="1" dirty="0">
                <a:latin typeface="Montserrat Light" panose="000004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În ce măsură aveți încredere </a:t>
            </a:r>
            <a:r>
              <a:rPr lang="ro-RO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în capacitatea personală de a vă adapta actualului context problematic</a:t>
            </a:r>
            <a:r>
              <a:rPr lang="ro-RO" sz="1400" b="1" dirty="0">
                <a:latin typeface="Montserrat Light" panose="000004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?</a:t>
            </a:r>
            <a:endParaRPr lang="ro-RO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B30F4-D4B1-30C9-93AC-57998FF66CE9}"/>
              </a:ext>
            </a:extLst>
          </p:cNvPr>
          <p:cNvSpPr txBox="1">
            <a:spLocks/>
          </p:cNvSpPr>
          <p:nvPr/>
        </p:nvSpPr>
        <p:spPr>
          <a:xfrm>
            <a:off x="926778" y="631499"/>
            <a:ext cx="4844956" cy="471489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Montserrat Light" panose="00000400000000000000" pitchFamily="2" charset="0"/>
              </a:rPr>
              <a:t>IMPACTUL ACTUALULUI CONTEXT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11FB966-DDA8-4430-BE52-C8AADEB280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467384"/>
              </p:ext>
            </p:extLst>
          </p:nvPr>
        </p:nvGraphicFramePr>
        <p:xfrm>
          <a:off x="538453" y="2147770"/>
          <a:ext cx="5486400" cy="4291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11FB966-DDA8-4430-BE52-C8AADEB280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264518"/>
              </p:ext>
            </p:extLst>
          </p:nvPr>
        </p:nvGraphicFramePr>
        <p:xfrm>
          <a:off x="6167149" y="2145457"/>
          <a:ext cx="5486400" cy="4293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5A19423-358B-565E-8B94-6CBFACE3AD57}"/>
              </a:ext>
            </a:extLst>
          </p:cNvPr>
          <p:cNvSpPr txBox="1">
            <a:spLocks/>
          </p:cNvSpPr>
          <p:nvPr/>
        </p:nvSpPr>
        <p:spPr>
          <a:xfrm>
            <a:off x="6212653" y="1931557"/>
            <a:ext cx="5621607" cy="432427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51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tabLst>
                <a:tab pos="2596515" algn="l"/>
              </a:tabLst>
            </a:pPr>
            <a:r>
              <a:rPr lang="uz-Cyrl-UZ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În ce măsură sunteți optimist în ceea ce privește viitorul</a:t>
            </a:r>
            <a:r>
              <a:rPr lang="ro-RO" sz="1400" b="1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?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26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8FDEE-4208-4C7A-761F-864E874BE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BE334-DB83-5814-E5BC-D31050A33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6" r="19151"/>
          <a:stretch/>
        </p:blipFill>
        <p:spPr>
          <a:xfrm>
            <a:off x="1246291" y="1"/>
            <a:ext cx="658811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14316E-55ED-A20E-056F-E6F4BE77278E}"/>
              </a:ext>
            </a:extLst>
          </p:cNvPr>
          <p:cNvSpPr/>
          <p:nvPr/>
        </p:nvSpPr>
        <p:spPr>
          <a:xfrm>
            <a:off x="1246291" y="170687"/>
            <a:ext cx="10732604" cy="6687313"/>
          </a:xfrm>
          <a:prstGeom prst="rect">
            <a:avLst/>
          </a:prstGeom>
          <a:gradFill flip="none" rotWithShape="1">
            <a:gsLst>
              <a:gs pos="0">
                <a:srgbClr val="F9DDCC">
                  <a:alpha val="0"/>
                </a:srgbClr>
              </a:gs>
              <a:gs pos="62000">
                <a:srgbClr val="F9DDCC">
                  <a:alpha val="96000"/>
                </a:srgbClr>
              </a:gs>
              <a:gs pos="37000">
                <a:srgbClr val="F9DDCC">
                  <a:alpha val="75000"/>
                </a:srgbClr>
              </a:gs>
              <a:gs pos="81000">
                <a:srgbClr val="F9DDCC"/>
              </a:gs>
              <a:gs pos="79000">
                <a:srgbClr val="F9DD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BC56A45B-C2A6-3CF5-B719-8861F5870F52}"/>
              </a:ext>
            </a:extLst>
          </p:cNvPr>
          <p:cNvSpPr txBox="1">
            <a:spLocks/>
          </p:cNvSpPr>
          <p:nvPr/>
        </p:nvSpPr>
        <p:spPr>
          <a:xfrm>
            <a:off x="5364480" y="1938528"/>
            <a:ext cx="5376671" cy="731520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  <a:cs typeface="Arial" panose="020B0604020202020204" pitchFamily="34" charset="0"/>
              </a:rPr>
              <a:t>Concluzii și recomandări</a:t>
            </a:r>
          </a:p>
        </p:txBody>
      </p:sp>
    </p:spTree>
    <p:extLst>
      <p:ext uri="{BB962C8B-B14F-4D97-AF65-F5344CB8AC3E}">
        <p14:creationId xmlns:p14="http://schemas.microsoft.com/office/powerpoint/2010/main" val="106444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5522D4-CD65-2040-F8DE-E0092729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45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26BA136-0709-ACD5-800E-E9D2A54506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766730"/>
              </p:ext>
            </p:extLst>
          </p:nvPr>
        </p:nvGraphicFramePr>
        <p:xfrm>
          <a:off x="132945" y="301698"/>
          <a:ext cx="5761037" cy="625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AD40435-B265-9A80-C9C7-902419A714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3829698"/>
              </p:ext>
            </p:extLst>
          </p:nvPr>
        </p:nvGraphicFramePr>
        <p:xfrm>
          <a:off x="5029201" y="301700"/>
          <a:ext cx="7513673" cy="5877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01568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5522D4-CD65-2040-F8DE-E0092729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26BA136-0709-ACD5-800E-E9D2A54506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581409"/>
              </p:ext>
            </p:extLst>
          </p:nvPr>
        </p:nvGraphicFramePr>
        <p:xfrm>
          <a:off x="132946" y="301698"/>
          <a:ext cx="5172702" cy="625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AD40435-B265-9A80-C9C7-902419A714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1647613"/>
              </p:ext>
            </p:extLst>
          </p:nvPr>
        </p:nvGraphicFramePr>
        <p:xfrm>
          <a:off x="5612181" y="301698"/>
          <a:ext cx="3017470" cy="625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7A810DF-702E-3C21-A577-ADCFEC476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6578904"/>
              </p:ext>
            </p:extLst>
          </p:nvPr>
        </p:nvGraphicFramePr>
        <p:xfrm>
          <a:off x="8782051" y="282647"/>
          <a:ext cx="3017470" cy="625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241741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1F616-E7F8-64E4-BD68-C0BDD46C2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8194" y="1606732"/>
            <a:ext cx="4140926" cy="3266641"/>
          </a:xfrm>
        </p:spPr>
        <p:txBody>
          <a:bodyPr/>
          <a:lstStyle/>
          <a:p>
            <a:pPr algn="just"/>
            <a:r>
              <a:rPr lang="ro-RO" sz="2400" kern="1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NewRoman"/>
              </a:rPr>
              <a:t>Aproape 1 din 2 tineri (45%) prevăd o îmbunătățire a condițiilor de viață și doar mai puțin de 1 din 10 tineri (9%) prevăd o deteriorare a acestora.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11FB966-DDA8-4430-BE52-C8AADEB280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930321"/>
              </p:ext>
            </p:extLst>
          </p:nvPr>
        </p:nvGraphicFramePr>
        <p:xfrm>
          <a:off x="182880" y="296754"/>
          <a:ext cx="9418320" cy="6404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3100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2441108-804C-5EF5-ACA1-B058C22ECD32}"/>
              </a:ext>
            </a:extLst>
          </p:cNvPr>
          <p:cNvSpPr txBox="1">
            <a:spLocks/>
          </p:cNvSpPr>
          <p:nvPr/>
        </p:nvSpPr>
        <p:spPr>
          <a:xfrm>
            <a:off x="1138646" y="732133"/>
            <a:ext cx="9914707" cy="1345474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sz="2400" kern="1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NewRoman"/>
              </a:rPr>
              <a:t>Dacă ne referim la eșantionul de vulnerabili, constatăm că mai puțin de o treime (32%) sunt optimiști, în timp ce aproape 1 din 6 tineri sunt pesimiști (16%).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11FB966-DDA8-4430-BE52-C8AADEB2805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2654642"/>
              </p:ext>
            </p:extLst>
          </p:nvPr>
        </p:nvGraphicFramePr>
        <p:xfrm>
          <a:off x="914400" y="2316163"/>
          <a:ext cx="10510838" cy="394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717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7" y="14860"/>
            <a:ext cx="7796464" cy="1222385"/>
          </a:xfrm>
        </p:spPr>
        <p:txBody>
          <a:bodyPr/>
          <a:lstStyle/>
          <a:p>
            <a:r>
              <a:rPr lang="ro-RO" dirty="0"/>
              <a:t>Satisfacția cu viața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AEF9954A-E263-8A7E-58B1-4D03F7D1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880" y="1678188"/>
            <a:ext cx="4084320" cy="4920732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b="1" dirty="0">
                <a:latin typeface="Montserrat Light" panose="00000400000000000000" pitchFamily="2" charset="0"/>
              </a:rPr>
              <a:t>EDUCAȚIE: </a:t>
            </a:r>
          </a:p>
          <a:p>
            <a:pPr lvl="2"/>
            <a:r>
              <a:rPr lang="ro-RO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mai mult de 2 din 3 tineri sunt mulțumiți sau foarte mulțumiți (79%)</a:t>
            </a:r>
            <a:r>
              <a:rPr lang="en-US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lvl="2"/>
            <a:endParaRPr lang="en-US" dirty="0">
              <a:latin typeface="Montserrat Light" panose="00000400000000000000" pitchFamily="2" charset="0"/>
              <a:cs typeface="Arial" panose="020B0604020202020204" pitchFamily="34" charset="0"/>
            </a:endParaRPr>
          </a:p>
          <a:p>
            <a:pPr marL="0" lvl="2" indent="0">
              <a:buNone/>
            </a:pPr>
            <a:r>
              <a:rPr lang="en-US" b="1" dirty="0">
                <a:latin typeface="Montserrat Light" panose="00000400000000000000" pitchFamily="2" charset="0"/>
                <a:cs typeface="Arial" panose="020B0604020202020204" pitchFamily="34" charset="0"/>
              </a:rPr>
              <a:t>MUNCĂ:</a:t>
            </a:r>
          </a:p>
          <a:p>
            <a:pPr lvl="2"/>
            <a:r>
              <a:rPr lang="ro-RO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mai mult de jumătate dintre tineri (58%) sunt mulțumiți sau foarte mulțumiți și doar aproximativ 1 din 10 tineri (11%) sunt nemulțumiți sau foarte nemulțumiți. </a:t>
            </a:r>
            <a:endParaRPr lang="en-US" dirty="0">
              <a:latin typeface="Montserrat Light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3680A80-5C61-DD02-1119-0565C0AD5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159" y="1678188"/>
            <a:ext cx="3706521" cy="4920732"/>
          </a:xfrm>
        </p:spPr>
        <p:txBody>
          <a:bodyPr>
            <a:normAutofit/>
          </a:bodyPr>
          <a:lstStyle/>
          <a:p>
            <a:r>
              <a:rPr lang="en-US" b="1" dirty="0">
                <a:latin typeface="Montserrat Light" panose="00000400000000000000" pitchFamily="2" charset="0"/>
              </a:rPr>
              <a:t>VENITURI: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mai puțin de 1 din 2 tineri (44%) sunt mulțumiți și foarte mulțumiți, iar aproape 1 din 5 tineri (21%) sunt nemulțumiți sau foarte nemulțumiți</a:t>
            </a:r>
            <a:r>
              <a:rPr lang="en-US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ontserrat Light" panose="00000400000000000000" pitchFamily="2" charset="0"/>
              <a:cs typeface="Arial" panose="020B0604020202020204" pitchFamily="34" charset="0"/>
            </a:endParaRPr>
          </a:p>
          <a:p>
            <a:r>
              <a:rPr lang="en-US" b="1" dirty="0">
                <a:latin typeface="Montserrat Light" panose="00000400000000000000" pitchFamily="2" charset="0"/>
                <a:cs typeface="Arial" panose="020B0604020202020204" pitchFamily="34" charset="0"/>
              </a:rPr>
              <a:t>LOCUIRE: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mai mult de  două treimi (82%) se simt mulțumiți sau foarte mulțumiți</a:t>
            </a:r>
            <a:r>
              <a:rPr lang="en-US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C5B6155-E1A6-9548-0F5B-19E7C20D2D20}"/>
              </a:ext>
            </a:extLst>
          </p:cNvPr>
          <p:cNvSpPr txBox="1">
            <a:spLocks/>
          </p:cNvSpPr>
          <p:nvPr/>
        </p:nvSpPr>
        <p:spPr>
          <a:xfrm>
            <a:off x="563880" y="5759127"/>
            <a:ext cx="7943241" cy="1679585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b="1" dirty="0">
                <a:latin typeface="Montserrat Light" panose="00000400000000000000" pitchFamily="2" charset="0"/>
                <a:cs typeface="Arial" panose="020B0604020202020204" pitchFamily="34" charset="0"/>
              </a:rPr>
              <a:t>TIMP LIBER:</a:t>
            </a:r>
          </a:p>
          <a:p>
            <a:pPr lvl="1"/>
            <a:r>
              <a:rPr lang="ro-RO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2 din 3 tineri sunt mulțumiți sau foarte mulțumiți (75%) și doar 1 din 20 de tineri (5%) își exprimă nemulțumirea</a:t>
            </a:r>
            <a:r>
              <a:rPr lang="en-US" sz="1800" kern="12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latin typeface="Montserrat Light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9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1F3A-1B78-C786-72DD-AFC9E4E4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163068"/>
            <a:ext cx="3932237" cy="1191768"/>
          </a:xfrm>
        </p:spPr>
        <p:txBody>
          <a:bodyPr/>
          <a:lstStyle/>
          <a:p>
            <a:r>
              <a:rPr lang="uz-Cyrl-UZ" sz="1800" b="1" kern="12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Cât de mulțumit sunteți de ... 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FBAF8D3-F489-40EE-AB28-760A886048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467345"/>
              </p:ext>
            </p:extLst>
          </p:nvPr>
        </p:nvGraphicFramePr>
        <p:xfrm>
          <a:off x="259080" y="975360"/>
          <a:ext cx="11704320" cy="5498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4491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825664-88F7-B2D9-B5D1-F5AC1DD6F6A8}"/>
              </a:ext>
            </a:extLst>
          </p:cNvPr>
          <p:cNvSpPr txBox="1">
            <a:spLocks/>
          </p:cNvSpPr>
          <p:nvPr/>
        </p:nvSpPr>
        <p:spPr>
          <a:xfrm>
            <a:off x="426720" y="441959"/>
            <a:ext cx="10043160" cy="730684"/>
          </a:xfrm>
          <a:prstGeom prst="rect">
            <a:avLst/>
          </a:prstGeom>
        </p:spPr>
        <p:txBody>
          <a:bodyPr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uz-Cyrl-UZ" sz="1800" b="1" kern="12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Cum apreciaţi veniturile familiei dumneavoastră în raport cu necesităţile?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A7D0EC2-0FAE-47B3-1D5A-4CEB45EB0B63}"/>
              </a:ext>
            </a:extLst>
          </p:cNvPr>
          <p:cNvSpPr txBox="1">
            <a:spLocks/>
          </p:cNvSpPr>
          <p:nvPr/>
        </p:nvSpPr>
        <p:spPr>
          <a:xfrm>
            <a:off x="685800" y="5904432"/>
            <a:ext cx="10043160" cy="73068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kern="12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o-RO" sz="1800" kern="12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inerii descriu o situație agravantă față de 2020: 1 din 5 tineri (20%) consideră că veniturile nu sunt suficiente (nici sau doar pentru strictul necesar), față de aproape 1 din 20 tineri (6%) în 2020.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7CBA521-F8EA-FDA6-8459-16EEDA7BFDE5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75796609"/>
              </p:ext>
            </p:extLst>
          </p:nvPr>
        </p:nvGraphicFramePr>
        <p:xfrm>
          <a:off x="839788" y="1454150"/>
          <a:ext cx="10512425" cy="416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421605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_Win32_SL_v14" id="{59749740-91A0-46B8-82A8-B436C7A8A142}" vid="{B3F8D047-377B-4FC8-B21C-47530C6DE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{E77E4835-09AB-4DFA-8E44-13BA4CADA21F}tf78438558_win32</Template>
  <TotalTime>362</TotalTime>
  <Words>2971</Words>
  <Application>Microsoft Macintosh PowerPoint</Application>
  <PresentationFormat>Widescreen</PresentationFormat>
  <Paragraphs>200</Paragraphs>
  <Slides>46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Arial Black</vt:lpstr>
      <vt:lpstr>Calibri</vt:lpstr>
      <vt:lpstr>Montserrat Light</vt:lpstr>
      <vt:lpstr>Montserrat Medium</vt:lpstr>
      <vt:lpstr>Sabon Next LT</vt:lpstr>
      <vt:lpstr>Symbol</vt:lpstr>
      <vt:lpstr>Wingdings</vt:lpstr>
      <vt:lpstr>Custom</vt:lpstr>
      <vt:lpstr>PowerPoint Presentation</vt:lpstr>
      <vt:lpstr>BAROMETRU 2024</vt:lpstr>
      <vt:lpstr>Calitatea vieții</vt:lpstr>
      <vt:lpstr>Starea de spirit</vt:lpstr>
      <vt:lpstr>PowerPoint Presentation</vt:lpstr>
      <vt:lpstr>PowerPoint Presentation</vt:lpstr>
      <vt:lpstr>Satisfacția cu viața</vt:lpstr>
      <vt:lpstr>Cât de mulțumit sunteți de ...  </vt:lpstr>
      <vt:lpstr>PowerPoint Presentation</vt:lpstr>
      <vt:lpstr>SITUAȚIA ACTUALĂ – PROBLEMELE TINERILOR </vt:lpstr>
      <vt:lpstr>Cum apreciaţi situaţia prezentă în ceea ce priveşte… </vt:lpstr>
      <vt:lpstr>Educație</vt:lpstr>
      <vt:lpstr>ADECVAREA EDUCAȚIEI LA PIAȚA MUNCII</vt:lpstr>
      <vt:lpstr>COMPETENȚE CHEIE</vt:lpstr>
      <vt:lpstr>EDUCAȚIE FORMALĂ VS. EDUCAȚIE NON-FORMALĂ</vt:lpstr>
      <vt:lpstr>Ocupare și  antreprenoriat</vt:lpstr>
      <vt:lpstr>FACTORII IMPORTANȚI ÎN GĂSIREA UNUI LOC DE MUNCĂ</vt:lpstr>
      <vt:lpstr>CARACTERISTICILE  UNUI BUN LOC DE MUNCA</vt:lpstr>
      <vt:lpstr>SUCCESUL ÎN CARIERĂ</vt:lpstr>
      <vt:lpstr>SUCCESUL ÎN CARIERĂ</vt:lpstr>
      <vt:lpstr>Participare civică și politică</vt:lpstr>
      <vt:lpstr>INFLUENȚA DECIZIILOR AUTORITĂȚILOR</vt:lpstr>
      <vt:lpstr>INFLUENȚAREA DECIZIILOR AUTORITĂȚILOR  (PARTICIPARE LA LUAREA DECIZIILOR)</vt:lpstr>
      <vt:lpstr>PARTICIPARE CIVICĂ - VOLUNTARIAT</vt:lpstr>
      <vt:lpstr>PowerPoint Presentation</vt:lpstr>
      <vt:lpstr>Servicii  pentru tineri</vt:lpstr>
      <vt:lpstr>SPRIJINIREA TINERILOR.  DOMENII PRIORITARE</vt:lpstr>
      <vt:lpstr>SPRIJINIREA TINERILOR.  SERVICIILE PRIORITARE</vt:lpstr>
      <vt:lpstr>CENTRE DE RESURSE</vt:lpstr>
      <vt:lpstr>Stil de viață, timp liber, sănătate și sport</vt:lpstr>
      <vt:lpstr>STIL DE VIAȚĂ</vt:lpstr>
      <vt:lpstr>STIL DE VIAȚĂ</vt:lpstr>
      <vt:lpstr>STIL DE VIAȚĂ</vt:lpstr>
      <vt:lpstr>STIL DE VIAȚĂ</vt:lpstr>
      <vt:lpstr>STIL DE VIAȚĂ</vt:lpstr>
      <vt:lpstr>PowerPoint Presentation</vt:lpstr>
      <vt:lpstr>Drepturile omului, toleranță și discriminare</vt:lpstr>
      <vt:lpstr>PowerPoint Presentation</vt:lpstr>
      <vt:lpstr>Mobilitate și emigrație</vt:lpstr>
      <vt:lpstr>PowerPoint Presentation</vt:lpstr>
      <vt:lpstr>Contextul actual specific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MF133</dc:creator>
  <cp:lastModifiedBy>Tudor Rosu</cp:lastModifiedBy>
  <cp:revision>20</cp:revision>
  <dcterms:created xsi:type="dcterms:W3CDTF">2024-08-09T10:21:36Z</dcterms:created>
  <dcterms:modified xsi:type="dcterms:W3CDTF">2024-08-12T06:41:44Z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