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341" r:id="rId5"/>
    <p:sldId id="272" r:id="rId6"/>
    <p:sldId id="314" r:id="rId7"/>
    <p:sldId id="258" r:id="rId8"/>
    <p:sldId id="260" r:id="rId9"/>
    <p:sldId id="275" r:id="rId10"/>
    <p:sldId id="302" r:id="rId11"/>
    <p:sldId id="361" r:id="rId12"/>
    <p:sldId id="352" r:id="rId13"/>
    <p:sldId id="362" r:id="rId14"/>
    <p:sldId id="353" r:id="rId15"/>
    <p:sldId id="356" r:id="rId16"/>
    <p:sldId id="398" r:id="rId17"/>
    <p:sldId id="366" r:id="rId18"/>
    <p:sldId id="368" r:id="rId19"/>
    <p:sldId id="377" r:id="rId20"/>
    <p:sldId id="374" r:id="rId21"/>
    <p:sldId id="317" r:id="rId22"/>
    <p:sldId id="363" r:id="rId2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2345"/>
    <a:srgbClr val="C7EC0E"/>
    <a:srgbClr val="0099AB"/>
    <a:srgbClr val="23ABE4"/>
    <a:srgbClr val="F35D76"/>
    <a:srgbClr val="FEED00"/>
    <a:srgbClr val="FFCC01"/>
    <a:srgbClr val="AAEEFC"/>
    <a:srgbClr val="ACF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B064341-377D-4788-B471-B5A10322AA2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FF7ADE0-655C-4AB9-B52F-59FD9D4D6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059E889-893F-43E6-8C1F-F7D94A19223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444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059E889-893F-43E6-8C1F-F7D94A19223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849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648D856C-F681-414A-A18E-E66208ED7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8E4A3F-A13E-4F9E-B19F-5F01945CACAD}"/>
              </a:ext>
            </a:extLst>
          </p:cNvPr>
          <p:cNvSpPr txBox="1"/>
          <p:nvPr userDrawn="1"/>
        </p:nvSpPr>
        <p:spPr>
          <a:xfrm>
            <a:off x="1586204" y="400681"/>
            <a:ext cx="7557797" cy="276999"/>
          </a:xfrm>
          <a:prstGeom prst="rect">
            <a:avLst/>
          </a:prstGeom>
          <a:solidFill>
            <a:srgbClr val="8B8C9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ndes" panose="02000000000000000000" pitchFamily="50" charset="0"/>
              </a:rPr>
              <a:t>Rom</a:t>
            </a:r>
            <a:r>
              <a:rPr lang="ro-RO" sz="1200">
                <a:solidFill>
                  <a:schemeClr val="bg1"/>
                </a:solidFill>
                <a:latin typeface="Andes" panose="02000000000000000000" pitchFamily="50" charset="0"/>
              </a:rPr>
              <a:t>ânia Metropolitană</a:t>
            </a:r>
            <a:endParaRPr lang="en-US" sz="1200">
              <a:solidFill>
                <a:schemeClr val="bg1"/>
              </a:solidFill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8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4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6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BECF9-014A-4E4E-BE72-789435FC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B2A2B4-6240-4297-B742-AF5E8C01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1"/>
            </a:lvl3pPr>
            <a:lvl4pPr marL="1028726" indent="0" algn="ctr">
              <a:buNone/>
              <a:defRPr sz="1200"/>
            </a:lvl4pPr>
            <a:lvl5pPr marL="1371635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1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F986F-6730-401C-8686-E6F16B90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DE8180-B20A-4CCA-8242-8DB37EB6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4BCD3A-0CC6-4707-A2BE-ABC06C1F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4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7C035-6469-4551-9953-E8E6C2C1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BA1694-FF9D-47F4-BDA1-EF2E03580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A88D92-BBB5-4437-BE4F-19273694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E0D91C-31AC-4018-AE02-55A620FE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8A1F7E-BD5F-4479-8A3E-FD4CE550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9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82A280-FF34-4F61-8011-50F206E0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C7FE04-F7A2-44E3-830A-8EA860E1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0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64F58-BF09-4702-A0BE-74C7985B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748586-297A-468A-85E1-5512291D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DA0E9D-739D-467C-BAFF-8C4D1467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0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6F858-40AB-40E7-A769-DEDF98F4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467BA8-9085-4765-8B34-0BF7B0657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17060E-4396-4178-A962-A49D4B099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9004C6-97B0-49FF-B7AA-CBCB9346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44C755-3F6C-42F1-BE41-8079215C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8F0B54-BEFA-4AF6-AB2D-D676E94A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779E52-3B8C-40C2-829C-AAC35FA5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E8EC46-07B7-41BA-A865-750E6D9F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1" b="1"/>
            </a:lvl3pPr>
            <a:lvl4pPr marL="1028726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1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67A27-6991-4E41-B86A-7BA57791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25A860-D94A-408C-93EF-F74A4778D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1" b="1"/>
            </a:lvl3pPr>
            <a:lvl4pPr marL="1028726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1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E3B7F8-4937-4FBD-8EFC-418A6D4D7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DB310C-E1CA-448F-9F5A-A6003B4B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FC5944-87A1-4C5A-A21C-834DB119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136675-8F56-4B38-8AF1-4B95D3BA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3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161CA-E1F6-4E38-AC4B-CCCEFE47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C4730D-748A-4F5B-90CB-D1A03662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81260C-D184-473D-9B10-13FE7867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98942A-1622-4742-898C-8D2A595C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78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49F823B-86A3-43AE-98CE-5CD0E226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71B746-C407-4257-88B9-6485C0F8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439086-3F17-4787-A841-BA41E836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61CDB-8E71-47B4-BE80-5F70E6E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CB3550-5AF7-4BD5-8064-0A3E1B37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5" y="987432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FF7AB0-6A6E-4170-9CDF-B134091DF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7" indent="0">
              <a:buNone/>
              <a:defRPr sz="900"/>
            </a:lvl3pPr>
            <a:lvl4pPr marL="1028726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1" indent="0">
              <a:buNone/>
              <a:defRPr sz="751"/>
            </a:lvl7pPr>
            <a:lvl8pPr marL="2400361" indent="0">
              <a:buNone/>
              <a:defRPr sz="751"/>
            </a:lvl8pPr>
            <a:lvl9pPr marL="2743269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6192EF-4536-4488-8D3C-C053213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EAB910-97BF-4077-A5C0-C3B3FE2A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379F5-5F5D-4F44-9874-AE8AD4DD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7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83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61DE5-422B-443E-84E2-3377BC7F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8CB0B45-31C4-449F-BE59-B9EEB2890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5" y="987432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5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1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E5DBC9-B35B-49EB-9538-B7514B2F2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7" indent="0">
              <a:buNone/>
              <a:defRPr sz="900"/>
            </a:lvl3pPr>
            <a:lvl4pPr marL="1028726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1" indent="0">
              <a:buNone/>
              <a:defRPr sz="751"/>
            </a:lvl7pPr>
            <a:lvl8pPr marL="2400361" indent="0">
              <a:buNone/>
              <a:defRPr sz="751"/>
            </a:lvl8pPr>
            <a:lvl9pPr marL="2743269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6187F8-3947-4B6F-B863-541B1005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0311CF-21D4-4384-A47F-9A631D65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D9C883-7234-44D0-928B-76D91B6E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7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BB22FC-71FD-4691-A5EF-618DF98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B44143-DEC5-43A6-ADED-16D63FE33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3C2A1A-2D5B-4DA9-B9FB-5C5EA9E0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9A7F5B-A27B-4FFF-8865-8B133215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DA972-0D6C-4A25-807C-01259218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3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B3A73F-6C0C-428A-88B8-D0F0E7E47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497674-07D7-44E3-AF77-952D48CAB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2F8FE-0B8F-478A-AA73-3AFB3002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4FD099-B3C4-4649-B2F6-C54F9DFD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AB83D3-0D8F-4A0C-97CF-EFBEC8E6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03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BECF9-014A-4E4E-BE72-789435FC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B2A2B4-6240-4297-B742-AF5E8C01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1"/>
            </a:lvl3pPr>
            <a:lvl4pPr marL="1028726" indent="0" algn="ctr">
              <a:buNone/>
              <a:defRPr sz="1200"/>
            </a:lvl4pPr>
            <a:lvl5pPr marL="1371635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1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F986F-6730-401C-8686-E6F16B90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DE8180-B20A-4CCA-8242-8DB37EB6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4BCD3A-0CC6-4707-A2BE-ABC06C1F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62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7C035-6469-4551-9953-E8E6C2C1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BA1694-FF9D-47F4-BDA1-EF2E03580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A88D92-BBB5-4437-BE4F-19273694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E0D91C-31AC-4018-AE02-55A620FE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8A1F7E-BD5F-4479-8A3E-FD4CE550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10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82A280-FF34-4F61-8011-50F206E0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C7FE04-F7A2-44E3-830A-8EA860E1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0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64F58-BF09-4702-A0BE-74C7985B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748586-297A-468A-85E1-5512291D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DA0E9D-739D-467C-BAFF-8C4D1467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8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6F858-40AB-40E7-A769-DEDF98F4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467BA8-9085-4765-8B34-0BF7B0657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17060E-4396-4178-A962-A49D4B099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9004C6-97B0-49FF-B7AA-CBCB9346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44C755-3F6C-42F1-BE41-8079215C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8F0B54-BEFA-4AF6-AB2D-D676E94A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4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779E52-3B8C-40C2-829C-AAC35FA5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E8EC46-07B7-41BA-A865-750E6D9F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1" b="1"/>
            </a:lvl3pPr>
            <a:lvl4pPr marL="1028726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1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67A27-6991-4E41-B86A-7BA57791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4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25A860-D94A-408C-93EF-F74A4778D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1" b="1"/>
            </a:lvl3pPr>
            <a:lvl4pPr marL="1028726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1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E3B7F8-4937-4FBD-8EFC-418A6D4D7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DB310C-E1CA-448F-9F5A-A6003B4B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FC5944-87A1-4C5A-A21C-834DB119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136675-8F56-4B38-8AF1-4B95D3BA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87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161CA-E1F6-4E38-AC4B-CCCEFE47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C4730D-748A-4F5B-90CB-D1A03662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81260C-D184-473D-9B10-13FE7867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98942A-1622-4742-898C-8D2A595C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49F823B-86A3-43AE-98CE-5CD0E226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71B746-C407-4257-88B9-6485C0F8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439086-3F17-4787-A841-BA41E836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8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5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61CDB-8E71-47B4-BE80-5F70E6E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CB3550-5AF7-4BD5-8064-0A3E1B37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4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FF7AB0-6A6E-4170-9CDF-B134091DF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7" indent="0">
              <a:buNone/>
              <a:defRPr sz="900"/>
            </a:lvl3pPr>
            <a:lvl4pPr marL="1028726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1" indent="0">
              <a:buNone/>
              <a:defRPr sz="751"/>
            </a:lvl7pPr>
            <a:lvl8pPr marL="2400361" indent="0">
              <a:buNone/>
              <a:defRPr sz="751"/>
            </a:lvl8pPr>
            <a:lvl9pPr marL="2743269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6192EF-4536-4488-8D3C-C0532139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EAB910-97BF-4077-A5C0-C3B3FE2A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379F5-5F5D-4F44-9874-AE8AD4DD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0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61DE5-422B-443E-84E2-3377BC7F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8CB0B45-31C4-449F-BE59-B9EEB2890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4" y="987430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5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1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E5DBC9-B35B-49EB-9538-B7514B2F2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7" indent="0">
              <a:buNone/>
              <a:defRPr sz="900"/>
            </a:lvl3pPr>
            <a:lvl4pPr marL="1028726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1" indent="0">
              <a:buNone/>
              <a:defRPr sz="751"/>
            </a:lvl7pPr>
            <a:lvl8pPr marL="2400361" indent="0">
              <a:buNone/>
              <a:defRPr sz="751"/>
            </a:lvl8pPr>
            <a:lvl9pPr marL="2743269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6187F8-3947-4B6F-B863-541B1005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0311CF-21D4-4384-A47F-9A631D65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D9C883-7234-44D0-928B-76D91B6E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51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BB22FC-71FD-4691-A5EF-618DF98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B44143-DEC5-43A6-ADED-16D63FE33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3C2A1A-2D5B-4DA9-B9FB-5C5EA9E0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9A7F5B-A27B-4FFF-8865-8B133215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DA972-0D6C-4A25-807C-01259218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9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B3A73F-6C0C-428A-88B8-D0F0E7E47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497674-07D7-44E3-AF77-952D48CAB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2F8FE-0B8F-478A-AA73-3AFB3002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4FD099-B3C4-4649-B2F6-C54F9DFD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AB83D3-0D8F-4A0C-97CF-EFBEC8E6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3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0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C22D-F367-4AF8-8001-A954C906FED8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C8B2-BD9B-4D98-BBDE-B50E962425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77310D-B392-43B5-9639-1A987D38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B90C99-3960-4687-B21A-26EF74A5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5A2CC1-CBA9-462D-B1FA-A322A7783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C903C-001A-45F3-B165-BA90C9653AF0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6E5A82-54AD-4894-B412-F4267E036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68AB38-F2EE-44D9-A1DB-7A37FA67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BF81-492B-4B8E-A72A-9135F4E9D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9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1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77310D-B392-43B5-9639-1A987D38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B90C99-3960-4687-B21A-26EF74A5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5A2CC1-CBA9-462D-B1FA-A322A7783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C903C-001A-45F3-B165-BA90C9653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6E5A82-54AD-4894-B412-F4267E036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3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68AB38-F2EE-44D9-A1DB-7A37FA67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BF81-492B-4B8E-A72A-9135F4E9D9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1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tif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facebook.com/WorldBankRomania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worldbank.org/romania?fbclid=IwAR2w38L9DT2lZTbTGd41U8uHAvliMire7gTYLLBOb-bMyRuWNmTtst-F4qI" TargetMode="External"/><Relationship Id="rId5" Type="http://schemas.openxmlformats.org/officeDocument/2006/relationships/hyperlink" Target="mailto:avintan@worldbank.org" TargetMode="External"/><Relationship Id="rId4" Type="http://schemas.openxmlformats.org/officeDocument/2006/relationships/hyperlink" Target="https://www.facebook.com/prioritatile.orasului.tau/" TargetMode="Externa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en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F5BD3-8D76-4164-9B7D-F09E0877EAD7}"/>
              </a:ext>
            </a:extLst>
          </p:cNvPr>
          <p:cNvSpPr txBox="1"/>
          <p:nvPr/>
        </p:nvSpPr>
        <p:spPr>
          <a:xfrm>
            <a:off x="651642" y="6369269"/>
            <a:ext cx="449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București</a:t>
            </a:r>
            <a:r>
              <a:rPr lang="ro-RO" sz="2000" b="1" dirty="0"/>
              <a:t>, </a:t>
            </a:r>
            <a:r>
              <a:rPr lang="en-US" sz="2000" b="1" dirty="0"/>
              <a:t>27</a:t>
            </a:r>
            <a:r>
              <a:rPr lang="ro-RO" sz="2000" b="1" dirty="0"/>
              <a:t> </a:t>
            </a:r>
            <a:r>
              <a:rPr lang="en-US" sz="2000" b="1" dirty="0" err="1"/>
              <a:t>iunie</a:t>
            </a:r>
            <a:r>
              <a:rPr lang="ro-RO" sz="2000" b="1" dirty="0"/>
              <a:t> 2019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714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F709B4-55FB-478F-BE98-F7C9BB917963}"/>
              </a:ext>
            </a:extLst>
          </p:cNvPr>
          <p:cNvSpPr/>
          <p:nvPr/>
        </p:nvSpPr>
        <p:spPr>
          <a:xfrm>
            <a:off x="0" y="1544715"/>
            <a:ext cx="9144000" cy="104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B9B98A-7787-4CF7-9EEF-5873650BB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73" y="1629439"/>
            <a:ext cx="847696" cy="847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888CE-A257-4B7E-83A6-F66C2D3A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30" y="1699174"/>
            <a:ext cx="2263140" cy="743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50B6A1-E87E-48FB-9F08-8B653A947555}"/>
              </a:ext>
            </a:extLst>
          </p:cNvPr>
          <p:cNvSpPr txBox="1"/>
          <p:nvPr/>
        </p:nvSpPr>
        <p:spPr>
          <a:xfrm>
            <a:off x="5898617" y="3804803"/>
            <a:ext cx="2271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M</a:t>
            </a:r>
            <a:r>
              <a:rPr lang="en-US" sz="2400" dirty="0">
                <a:solidFill>
                  <a:srgbClr val="002345"/>
                </a:solidFill>
                <a:latin typeface="Calibri" panose="020F0502020204030204"/>
              </a:rPr>
              <a:t>ass m</a:t>
            </a: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edia națională și locală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0258C6-5E20-4C5A-831B-A8E0EB82A491}"/>
              </a:ext>
            </a:extLst>
          </p:cNvPr>
          <p:cNvSpPr txBox="1"/>
          <p:nvPr/>
        </p:nvSpPr>
        <p:spPr>
          <a:xfrm>
            <a:off x="0" y="6904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i="1" dirty="0" err="1">
                <a:solidFill>
                  <a:srgbClr val="002345"/>
                </a:solidFill>
                <a:latin typeface="Calibri" panose="020F0502020204030204"/>
              </a:rPr>
              <a:t>Priorit</a:t>
            </a:r>
            <a:r>
              <a:rPr lang="ro-RO" sz="2400" b="1" i="1" dirty="0">
                <a:solidFill>
                  <a:srgbClr val="002345"/>
                </a:solidFill>
                <a:latin typeface="Calibri" panose="020F0502020204030204"/>
              </a:rPr>
              <a:t>ățile Orașului Tău, o</a:t>
            </a:r>
            <a:r>
              <a:rPr lang="en-US" sz="2400" b="1" i="1" dirty="0">
                <a:solidFill>
                  <a:srgbClr val="002345"/>
                </a:solidFill>
                <a:latin typeface="Calibri" panose="020F0502020204030204"/>
              </a:rPr>
              <a:t> </a:t>
            </a:r>
            <a:r>
              <a:rPr lang="en-US" sz="2400" b="1" i="1" dirty="0" err="1">
                <a:solidFill>
                  <a:srgbClr val="002345"/>
                </a:solidFill>
                <a:latin typeface="Calibri" panose="020F0502020204030204"/>
              </a:rPr>
              <a:t>campanie</a:t>
            </a:r>
            <a:endParaRPr lang="en-US" sz="2400" b="1" i="1" dirty="0">
              <a:solidFill>
                <a:srgbClr val="002345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11B55D-AD8A-41A3-8E79-6A216625F5ED}"/>
              </a:ext>
            </a:extLst>
          </p:cNvPr>
          <p:cNvSpPr txBox="1"/>
          <p:nvPr/>
        </p:nvSpPr>
        <p:spPr>
          <a:xfrm>
            <a:off x="3605760" y="2939474"/>
            <a:ext cx="175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o-RO" sz="2400" b="1" i="1" dirty="0">
                <a:solidFill>
                  <a:srgbClr val="002345"/>
                </a:solidFill>
                <a:latin typeface="Calibri" panose="020F0502020204030204"/>
              </a:rPr>
              <a:t>cu sprijinul</a:t>
            </a:r>
            <a:endParaRPr lang="en-US" sz="2400" b="1" i="1" dirty="0">
              <a:solidFill>
                <a:srgbClr val="002345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C7503C8-1BC6-43CA-93A8-581F2E228B8F}"/>
              </a:ext>
            </a:extLst>
          </p:cNvPr>
          <p:cNvCxnSpPr/>
          <p:nvPr/>
        </p:nvCxnSpPr>
        <p:spPr>
          <a:xfrm>
            <a:off x="3043516" y="3620138"/>
            <a:ext cx="0" cy="1338778"/>
          </a:xfrm>
          <a:prstGeom prst="line">
            <a:avLst/>
          </a:prstGeom>
          <a:ln w="19050">
            <a:solidFill>
              <a:srgbClr val="0023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28F9B4A-FFA5-44F5-95AE-C1C176073BCA}"/>
              </a:ext>
            </a:extLst>
          </p:cNvPr>
          <p:cNvCxnSpPr/>
          <p:nvPr/>
        </p:nvCxnSpPr>
        <p:spPr>
          <a:xfrm>
            <a:off x="5800772" y="3604803"/>
            <a:ext cx="0" cy="1338778"/>
          </a:xfrm>
          <a:prstGeom prst="line">
            <a:avLst/>
          </a:prstGeom>
          <a:ln w="19050">
            <a:solidFill>
              <a:srgbClr val="0023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5E3296-1902-4D0A-B230-37AD02BD650E}"/>
              </a:ext>
            </a:extLst>
          </p:cNvPr>
          <p:cNvSpPr/>
          <p:nvPr/>
        </p:nvSpPr>
        <p:spPr>
          <a:xfrm>
            <a:off x="933321" y="3620138"/>
            <a:ext cx="201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Autorităților publice subnaționale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8A90F0-4054-46B8-81B5-2FE6753E1DF8}"/>
              </a:ext>
            </a:extLst>
          </p:cNvPr>
          <p:cNvSpPr/>
          <p:nvPr/>
        </p:nvSpPr>
        <p:spPr>
          <a:xfrm>
            <a:off x="3091379" y="3604803"/>
            <a:ext cx="2611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O</a:t>
            </a:r>
            <a:r>
              <a:rPr lang="en-US" sz="2400" dirty="0" err="1">
                <a:solidFill>
                  <a:srgbClr val="002345"/>
                </a:solidFill>
                <a:latin typeface="Calibri" panose="020F0502020204030204"/>
              </a:rPr>
              <a:t>rganiza</a:t>
            </a: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ț</a:t>
            </a:r>
            <a:r>
              <a:rPr lang="en-US" sz="2400" dirty="0" err="1">
                <a:solidFill>
                  <a:srgbClr val="002345"/>
                </a:solidFill>
                <a:latin typeface="Calibri" panose="020F0502020204030204"/>
              </a:rPr>
              <a:t>iil</a:t>
            </a: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or</a:t>
            </a:r>
            <a:r>
              <a:rPr lang="en-US" sz="2400" dirty="0">
                <a:solidFill>
                  <a:srgbClr val="002345"/>
                </a:solidFill>
                <a:latin typeface="Calibri" panose="020F0502020204030204"/>
              </a:rPr>
              <a:t> </a:t>
            </a:r>
            <a:endParaRPr lang="ro-RO" sz="2400" dirty="0">
              <a:solidFill>
                <a:srgbClr val="002345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neguvernamentale </a:t>
            </a:r>
          </a:p>
          <a:p>
            <a:pPr algn="ctr" defTabSz="685800">
              <a:defRPr/>
            </a:pPr>
            <a:r>
              <a:rPr lang="ro-RO" sz="2400" dirty="0">
                <a:solidFill>
                  <a:srgbClr val="002345"/>
                </a:solidFill>
                <a:latin typeface="Calibri" panose="020F0502020204030204"/>
              </a:rPr>
              <a:t>naționale și locale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C17BE5-58F5-4186-AD3B-B937A0E0F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0" y="1693991"/>
            <a:ext cx="3764072" cy="7490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582BD04-76E5-4179-9C2C-0E6D31AC0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3" y="5630274"/>
            <a:ext cx="1600197" cy="7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7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xmlns="" id="{6C6E40D3-C93C-458D-9594-8E7BEB70A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5" r="14129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929BA0-D5F8-415F-81CB-7323BC31E7E8}"/>
              </a:ext>
            </a:extLst>
          </p:cNvPr>
          <p:cNvSpPr txBox="1"/>
          <p:nvPr/>
        </p:nvSpPr>
        <p:spPr>
          <a:xfrm>
            <a:off x="5306708" y="3734093"/>
            <a:ext cx="3709553" cy="137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Reprezentare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grafică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a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proiectelor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propuse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spre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consultare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pentru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București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și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cele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40 de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reședințe</a:t>
            </a:r>
            <a:r>
              <a:rPr lang="en-US" sz="2200" kern="1200" dirty="0">
                <a:solidFill>
                  <a:schemeClr val="tx1"/>
                </a:solidFill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chemeClr val="tx1"/>
                </a:solidFill>
                <a:ea typeface="+mj-ea"/>
                <a:cs typeface="+mj-cs"/>
              </a:rPr>
              <a:t>județ</a:t>
            </a:r>
            <a:endParaRPr lang="en-US" sz="2200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74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91F2166-2EB4-4142-AF07-D279218F607B}"/>
              </a:ext>
            </a:extLst>
          </p:cNvPr>
          <p:cNvCxnSpPr/>
          <p:nvPr/>
        </p:nvCxnSpPr>
        <p:spPr>
          <a:xfrm>
            <a:off x="2692438" y="1693471"/>
            <a:ext cx="0" cy="3370007"/>
          </a:xfrm>
          <a:prstGeom prst="line">
            <a:avLst/>
          </a:prstGeom>
          <a:ln w="28575">
            <a:solidFill>
              <a:srgbClr val="002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060172-E4F8-4C37-877F-1E9218A8ACFD}"/>
              </a:ext>
            </a:extLst>
          </p:cNvPr>
          <p:cNvSpPr txBox="1"/>
          <p:nvPr/>
        </p:nvSpPr>
        <p:spPr>
          <a:xfrm>
            <a:off x="2939457" y="2202747"/>
            <a:ext cx="6060383" cy="286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1" dirty="0" err="1">
                <a:solidFill>
                  <a:srgbClr val="002245"/>
                </a:solidFill>
                <a:latin typeface="Calibri" panose="020F0502020204030204"/>
              </a:rPr>
              <a:t>Peste</a:t>
            </a:r>
            <a:r>
              <a:rPr lang="en-US" sz="4051" dirty="0">
                <a:solidFill>
                  <a:srgbClr val="002245"/>
                </a:solidFill>
                <a:latin typeface="Calibri" panose="020F0502020204030204"/>
              </a:rPr>
              <a:t> </a:t>
            </a:r>
            <a:r>
              <a:rPr lang="en-US" sz="4051" b="1" dirty="0">
                <a:solidFill>
                  <a:srgbClr val="FF0066"/>
                </a:solidFill>
                <a:latin typeface="Calibri" panose="020F0502020204030204"/>
              </a:rPr>
              <a:t>100.000</a:t>
            </a:r>
            <a:r>
              <a:rPr lang="en-US" sz="4051" dirty="0">
                <a:solidFill>
                  <a:srgbClr val="002245"/>
                </a:solidFill>
                <a:latin typeface="Calibri" panose="020F0502020204030204"/>
              </a:rPr>
              <a:t> de </a:t>
            </a:r>
            <a:r>
              <a:rPr lang="ro-RO" sz="4051" dirty="0">
                <a:solidFill>
                  <a:srgbClr val="002245"/>
                </a:solidFill>
                <a:latin typeface="Calibri" panose="020F0502020204030204"/>
              </a:rPr>
              <a:t>cetățeni</a:t>
            </a:r>
            <a:endParaRPr lang="en-US" sz="4051" dirty="0">
              <a:solidFill>
                <a:srgbClr val="002245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ro-RO" sz="4051" dirty="0">
                <a:solidFill>
                  <a:srgbClr val="002245"/>
                </a:solidFill>
                <a:latin typeface="Calibri" panose="020F0502020204030204"/>
              </a:rPr>
              <a:t>au </a:t>
            </a:r>
            <a:r>
              <a:rPr lang="en-US" sz="4051" dirty="0" err="1">
                <a:solidFill>
                  <a:srgbClr val="002245"/>
                </a:solidFill>
                <a:latin typeface="Calibri" panose="020F0502020204030204"/>
              </a:rPr>
              <a:t>participat</a:t>
            </a:r>
            <a:r>
              <a:rPr lang="en-US" sz="4051" dirty="0">
                <a:solidFill>
                  <a:srgbClr val="002245"/>
                </a:solidFill>
                <a:latin typeface="Calibri" panose="020F0502020204030204"/>
              </a:rPr>
              <a:t> la </a:t>
            </a:r>
            <a:r>
              <a:rPr lang="en-US" sz="4051" dirty="0" err="1">
                <a:solidFill>
                  <a:srgbClr val="002245"/>
                </a:solidFill>
                <a:latin typeface="Calibri" panose="020F0502020204030204"/>
              </a:rPr>
              <a:t>campania</a:t>
            </a:r>
            <a:endParaRPr lang="en-US" sz="4051" dirty="0">
              <a:solidFill>
                <a:srgbClr val="002245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dirty="0">
              <a:solidFill>
                <a:srgbClr val="002245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4051" dirty="0" err="1">
                <a:solidFill>
                  <a:srgbClr val="002245"/>
                </a:solidFill>
                <a:latin typeface="Calibri" panose="020F0502020204030204"/>
              </a:rPr>
              <a:t>Alege</a:t>
            </a:r>
            <a:r>
              <a:rPr lang="en-US" sz="4051" dirty="0">
                <a:solidFill>
                  <a:srgbClr val="002245"/>
                </a:solidFill>
                <a:latin typeface="Calibri" panose="020F0502020204030204"/>
              </a:rPr>
              <a:t> </a:t>
            </a:r>
            <a:r>
              <a:rPr lang="ro-RO" sz="4051" dirty="0">
                <a:solidFill>
                  <a:srgbClr val="002245"/>
                </a:solidFill>
                <a:latin typeface="Calibri" panose="020F0502020204030204"/>
              </a:rPr>
              <a:t>„</a:t>
            </a:r>
            <a:r>
              <a:rPr lang="en-US" sz="4051" dirty="0" err="1">
                <a:solidFill>
                  <a:srgbClr val="002245"/>
                </a:solidFill>
                <a:latin typeface="Calibri" panose="020F0502020204030204"/>
              </a:rPr>
              <a:t>Priorit</a:t>
            </a:r>
            <a:r>
              <a:rPr lang="ro-RO" sz="4051" dirty="0">
                <a:solidFill>
                  <a:srgbClr val="002245"/>
                </a:solidFill>
                <a:latin typeface="Calibri" panose="020F0502020204030204"/>
              </a:rPr>
              <a:t>ățile Orașului Tău</a:t>
            </a:r>
            <a:r>
              <a:rPr lang="en-US" sz="4051" dirty="0">
                <a:solidFill>
                  <a:srgbClr val="002245"/>
                </a:solidFill>
                <a:latin typeface="Calibri" panose="020F0502020204030204"/>
              </a:rPr>
              <a:t>” 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xmlns="" id="{61D2C3FA-C084-4B35-8D75-D97A4BE7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1" y="2258023"/>
            <a:ext cx="2245448" cy="2240903"/>
          </a:xfrm>
          <a:prstGeom prst="ellipse">
            <a:avLst/>
          </a:prstGeom>
          <a:ln w="63500" cap="rnd">
            <a:solidFill>
              <a:srgbClr val="00224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06CF1B-1D28-41E6-ADE1-064A8570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5" y="5733674"/>
            <a:ext cx="1600197" cy="7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2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9FFCA9BC-4CD6-443A-A490-AA965F0C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8" y="643467"/>
            <a:ext cx="80448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xmlns="" id="{A255EDEB-C95D-48BE-ABC1-57A698208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46" y="49350"/>
            <a:ext cx="5374636" cy="6744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269534-69E9-46EE-831F-42CB9FB84E9A}"/>
              </a:ext>
            </a:extLst>
          </p:cNvPr>
          <p:cNvSpPr txBox="1"/>
          <p:nvPr/>
        </p:nvSpPr>
        <p:spPr>
          <a:xfrm>
            <a:off x="93200" y="2226554"/>
            <a:ext cx="3941643" cy="258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o-RO" sz="4051" dirty="0">
                <a:solidFill>
                  <a:srgbClr val="002245"/>
                </a:solidFill>
              </a:rPr>
              <a:t>Rezultate proiecte prioritare pentru București - Ilfov</a:t>
            </a:r>
            <a:endParaRPr lang="en-US" sz="4051" dirty="0">
              <a:solidFill>
                <a:srgbClr val="002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5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446AAF-0CDB-422D-A253-ED6119B03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6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09CEB8-49A4-4DCE-AA27-D65D6BBF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1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1071E-0AFE-427A-A3D9-93C7A3AED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59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FC54144D-FE0A-4235-B464-812A0438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7F0133-1DE9-40BA-B195-15BA6A1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146"/>
            <a:ext cx="9144000" cy="5175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E1A5A0-CDA0-42A1-9B26-B5CBA10F5248}"/>
              </a:ext>
            </a:extLst>
          </p:cNvPr>
          <p:cNvSpPr/>
          <p:nvPr/>
        </p:nvSpPr>
        <p:spPr>
          <a:xfrm>
            <a:off x="7315200" y="451808"/>
            <a:ext cx="1828800" cy="173182"/>
          </a:xfrm>
          <a:prstGeom prst="rect">
            <a:avLst/>
          </a:prstGeom>
          <a:solidFill>
            <a:srgbClr val="8B8C91"/>
          </a:solidFill>
          <a:ln>
            <a:solidFill>
              <a:srgbClr val="8B8C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8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E1A5A0-CDA0-42A1-9B26-B5CBA10F5248}"/>
              </a:ext>
            </a:extLst>
          </p:cNvPr>
          <p:cNvSpPr/>
          <p:nvPr/>
        </p:nvSpPr>
        <p:spPr>
          <a:xfrm>
            <a:off x="7315200" y="451808"/>
            <a:ext cx="1828800" cy="173182"/>
          </a:xfrm>
          <a:prstGeom prst="rect">
            <a:avLst/>
          </a:prstGeom>
          <a:solidFill>
            <a:srgbClr val="8B8C91"/>
          </a:solidFill>
          <a:ln>
            <a:solidFill>
              <a:srgbClr val="8B8C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5EDB85-54B4-4FC5-B478-53841DBA0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8" y="914217"/>
            <a:ext cx="1933113" cy="2742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8B97F6-1FF6-40FB-93B7-AFD56233C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42" y="947509"/>
            <a:ext cx="2140803" cy="2727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C7832B-CDF5-45EF-8E98-4301C8ACC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88" y="927538"/>
            <a:ext cx="1933113" cy="2737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512830-9911-4D2E-96C1-C89E6DABF5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3" y="4092989"/>
            <a:ext cx="1465082" cy="1959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BEC69E-90C3-41F2-90AB-7DBE0D6F4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76" y="4093207"/>
            <a:ext cx="1393298" cy="1962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4659A8-97EF-4268-8991-98E6D645C6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98" y="4092990"/>
            <a:ext cx="1408157" cy="1976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057D7B-46CF-4990-B6ED-C771E81C42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92" y="4111866"/>
            <a:ext cx="1372470" cy="1953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779552-9401-42C3-A02A-1F096B4BE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36" y="4367452"/>
            <a:ext cx="987570" cy="1386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13DCAB-4D1D-44F4-A6E5-82DE2F373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24" y="3719744"/>
            <a:ext cx="1056872" cy="1386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4B179-E46F-436D-8FBB-71FB62D9C8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50" y="5125444"/>
            <a:ext cx="1054184" cy="13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28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33910B-2B85-4B42-B731-0C8B15845B12}"/>
              </a:ext>
            </a:extLst>
          </p:cNvPr>
          <p:cNvSpPr/>
          <p:nvPr/>
        </p:nvSpPr>
        <p:spPr>
          <a:xfrm>
            <a:off x="0" y="4556607"/>
            <a:ext cx="9144000" cy="2335161"/>
          </a:xfrm>
          <a:prstGeom prst="rect">
            <a:avLst/>
          </a:prstGeom>
          <a:solidFill>
            <a:srgbClr val="0023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ro-RO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DCA4059-7203-44AA-8931-FC8881CC849F}"/>
              </a:ext>
            </a:extLst>
          </p:cNvPr>
          <p:cNvCxnSpPr/>
          <p:nvPr/>
        </p:nvCxnSpPr>
        <p:spPr>
          <a:xfrm>
            <a:off x="2233827" y="5339609"/>
            <a:ext cx="49161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251CD1-0EA0-4BD6-B657-2743CD84B084}"/>
              </a:ext>
            </a:extLst>
          </p:cNvPr>
          <p:cNvSpPr txBox="1"/>
          <p:nvPr/>
        </p:nvSpPr>
        <p:spPr>
          <a:xfrm>
            <a:off x="1355192" y="1238876"/>
            <a:ext cx="6691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dirty="0">
                <a:solidFill>
                  <a:srgbClr val="3ABBEE"/>
                </a:solidFill>
                <a:latin typeface="Andes" panose="02000000000000000000" pitchFamily="50" charset="0"/>
              </a:rPr>
              <a:t>VĂ </a:t>
            </a:r>
            <a:r>
              <a:rPr lang="en-US" sz="6000" dirty="0" err="1">
                <a:solidFill>
                  <a:srgbClr val="3ABBEE"/>
                </a:solidFill>
                <a:latin typeface="Andes" panose="02000000000000000000" pitchFamily="50" charset="0"/>
              </a:rPr>
              <a:t>MUL</a:t>
            </a:r>
            <a:r>
              <a:rPr lang="ro-RO" sz="6000" dirty="0">
                <a:solidFill>
                  <a:srgbClr val="3ABBEE"/>
                </a:solidFill>
                <a:latin typeface="Andes" panose="02000000000000000000" pitchFamily="50" charset="0"/>
              </a:rPr>
              <a:t>ȚUMIM!</a:t>
            </a:r>
            <a:endParaRPr lang="en-US" sz="6000" dirty="0">
              <a:solidFill>
                <a:srgbClr val="3ABBEE"/>
              </a:solidFill>
              <a:latin typeface="Andes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632FA9F-3ABC-46E7-877B-442406E16BE5}"/>
              </a:ext>
            </a:extLst>
          </p:cNvPr>
          <p:cNvSpPr txBox="1"/>
          <p:nvPr/>
        </p:nvSpPr>
        <p:spPr>
          <a:xfrm>
            <a:off x="1135431" y="5497078"/>
            <a:ext cx="268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hlinkClick r:id="rId3"/>
              </a:rPr>
              <a:t>WorldBankRomania</a:t>
            </a:r>
            <a:r>
              <a:rPr lang="en-US" dirty="0">
                <a:hlinkClick r:id="rId3"/>
              </a:rPr>
              <a:t>/</a:t>
            </a:r>
            <a:endParaRPr lang="en-US" u="sng" dirty="0">
              <a:solidFill>
                <a:prstClr val="white"/>
              </a:solidFill>
              <a:latin typeface="Calibri" panose="020F0502020204030204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defTabSz="685800"/>
            <a:r>
              <a:rPr lang="en-US" u="sng" dirty="0" err="1">
                <a:solidFill>
                  <a:prstClr val="white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prioritatile.orasului.tau</a:t>
            </a:r>
            <a:r>
              <a:rPr lang="en-US" u="sng" dirty="0">
                <a:solidFill>
                  <a:prstClr val="white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ro-RO" u="sng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7DEB5F-C14F-45B3-B7B7-6078BC7E54EB}"/>
              </a:ext>
            </a:extLst>
          </p:cNvPr>
          <p:cNvSpPr txBox="1"/>
          <p:nvPr/>
        </p:nvSpPr>
        <p:spPr>
          <a:xfrm>
            <a:off x="5852161" y="5580024"/>
            <a:ext cx="3255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u="sng" dirty="0">
                <a:solidFill>
                  <a:prstClr val="white"/>
                </a:solidFill>
                <a:latin typeface="Calibri" panose="020F0502020204030204"/>
                <a:hlinkClick r:id="rId5"/>
              </a:rPr>
              <a:t>mionescuheroiu@worldbank.org</a:t>
            </a:r>
          </a:p>
          <a:p>
            <a:pPr defTabSz="685800"/>
            <a:r>
              <a:rPr lang="en-US" u="sng" dirty="0">
                <a:solidFill>
                  <a:prstClr val="white"/>
                </a:solidFill>
                <a:latin typeface="Calibri" panose="020F0502020204030204"/>
                <a:hlinkClick r:id="rId5"/>
              </a:rPr>
              <a:t>avintan@worldbank.org</a:t>
            </a:r>
            <a:endParaRPr lang="en-US" dirty="0">
              <a:hlinkClick r:id="rId6"/>
            </a:endParaRPr>
          </a:p>
        </p:txBody>
      </p:sp>
      <p:pic>
        <p:nvPicPr>
          <p:cNvPr id="18" name="Picture 17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xmlns="" id="{D6ECE5C8-C9D0-4BDA-A1F4-93B77A6FF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" y="5621919"/>
            <a:ext cx="404210" cy="404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ACE527-8A22-4D49-8B38-8005BB8AD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38" y="5667169"/>
            <a:ext cx="404211" cy="306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E715DD-F58B-4210-AEC6-E8B606D0D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5" y="6194264"/>
            <a:ext cx="529369" cy="529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13EFD9-4419-49C5-AAD9-CF9E740B8501}"/>
              </a:ext>
            </a:extLst>
          </p:cNvPr>
          <p:cNvSpPr txBox="1"/>
          <p:nvPr/>
        </p:nvSpPr>
        <p:spPr>
          <a:xfrm>
            <a:off x="1106128" y="6300877"/>
            <a:ext cx="346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hlinkClick r:id="rId6"/>
              </a:rPr>
              <a:t>www.worldbank.org/romania</a:t>
            </a:r>
          </a:p>
        </p:txBody>
      </p:sp>
    </p:spTree>
    <p:extLst>
      <p:ext uri="{BB962C8B-B14F-4D97-AF65-F5344CB8AC3E}">
        <p14:creationId xmlns:p14="http://schemas.microsoft.com/office/powerpoint/2010/main" val="221141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en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36BC29-E100-4EEF-B1C1-309E856A0372}"/>
              </a:ext>
            </a:extLst>
          </p:cNvPr>
          <p:cNvSpPr txBox="1"/>
          <p:nvPr/>
        </p:nvSpPr>
        <p:spPr>
          <a:xfrm>
            <a:off x="882869" y="2151729"/>
            <a:ext cx="73782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Zonele Metropolitane și Aglomerările Urbane </a:t>
            </a:r>
          </a:p>
          <a:p>
            <a:pPr algn="ctr"/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sunt </a:t>
            </a:r>
          </a:p>
          <a:p>
            <a:pPr algn="ctr"/>
            <a:r>
              <a:rPr lang="ro-RO" sz="4000" dirty="0">
                <a:solidFill>
                  <a:srgbClr val="00B0F0"/>
                </a:solidFill>
                <a:latin typeface="Andes Bold" panose="02000000000000000000" pitchFamily="50" charset="0"/>
              </a:rPr>
              <a:t>motoarele economice </a:t>
            </a:r>
            <a:endParaRPr lang="en-US" sz="4000" dirty="0">
              <a:solidFill>
                <a:srgbClr val="00B0F0"/>
              </a:solidFill>
              <a:latin typeface="Andes Bold" panose="02000000000000000000" pitchFamily="50" charset="0"/>
            </a:endParaRPr>
          </a:p>
          <a:p>
            <a:pPr algn="ctr"/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ale unei </a:t>
            </a:r>
            <a:r>
              <a:rPr lang="en-US" sz="4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țări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Andes Bold" panose="020000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44BFF6-6C2D-4487-B702-CFC581C41BD6}"/>
              </a:ext>
            </a:extLst>
          </p:cNvPr>
          <p:cNvSpPr txBox="1"/>
          <p:nvPr/>
        </p:nvSpPr>
        <p:spPr>
          <a:xfrm>
            <a:off x="1586205" y="494526"/>
            <a:ext cx="7557797" cy="276999"/>
          </a:xfrm>
          <a:prstGeom prst="rect">
            <a:avLst/>
          </a:prstGeom>
          <a:solidFill>
            <a:srgbClr val="8B8C9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ndes" panose="02000000000000000000" pitchFamily="50" charset="0"/>
              </a:rPr>
              <a:t>Rom</a:t>
            </a:r>
            <a:r>
              <a:rPr lang="ro-RO" sz="1200">
                <a:solidFill>
                  <a:schemeClr val="bg1"/>
                </a:solidFill>
                <a:latin typeface="Andes" panose="02000000000000000000" pitchFamily="50" charset="0"/>
              </a:rPr>
              <a:t>ânia Metropolitană</a:t>
            </a:r>
            <a:endParaRPr lang="en-US" sz="1200">
              <a:solidFill>
                <a:schemeClr val="bg1"/>
              </a:solidFill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8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919FBAA8-CA98-4F69-B8C2-198F4F1A3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97314"/>
            <a:ext cx="7730836" cy="5663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B61D94-AF54-496E-8364-98CAA13966AC}"/>
              </a:ext>
            </a:extLst>
          </p:cNvPr>
          <p:cNvSpPr txBox="1"/>
          <p:nvPr/>
        </p:nvSpPr>
        <p:spPr>
          <a:xfrm>
            <a:off x="1586205" y="391889"/>
            <a:ext cx="7557797" cy="276999"/>
          </a:xfrm>
          <a:prstGeom prst="rect">
            <a:avLst/>
          </a:prstGeom>
          <a:solidFill>
            <a:srgbClr val="8B8C9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ndes" panose="02000000000000000000" pitchFamily="50" charset="0"/>
              </a:rPr>
              <a:t>Rom</a:t>
            </a:r>
            <a:r>
              <a:rPr lang="ro-RO" sz="1200">
                <a:solidFill>
                  <a:schemeClr val="bg1"/>
                </a:solidFill>
                <a:latin typeface="Andes" panose="02000000000000000000" pitchFamily="50" charset="0"/>
              </a:rPr>
              <a:t>ânia Metropolitană</a:t>
            </a:r>
            <a:endParaRPr lang="en-US" sz="1200">
              <a:solidFill>
                <a:schemeClr val="bg1"/>
              </a:solidFill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5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C90ED8B-93E8-4983-98B4-DAB55A9D87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5344"/>
            <a:ext cx="4572000" cy="3373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6ABF90-E01F-4FAB-9C6D-3020C668C414}"/>
              </a:ext>
            </a:extLst>
          </p:cNvPr>
          <p:cNvSpPr txBox="1"/>
          <p:nvPr/>
        </p:nvSpPr>
        <p:spPr>
          <a:xfrm>
            <a:off x="4656335" y="4502389"/>
            <a:ext cx="2037427" cy="1600438"/>
          </a:xfrm>
          <a:prstGeom prst="rect">
            <a:avLst/>
          </a:prstGeom>
          <a:solidFill>
            <a:srgbClr val="DEF1F8"/>
          </a:solidFill>
          <a:ln>
            <a:solidFill>
              <a:srgbClr val="F6EB9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o-RO" sz="1400" dirty="0">
                <a:latin typeface="Andes" panose="02000000000000000000" pitchFamily="50" charset="0"/>
              </a:rPr>
              <a:t>Pentru a se dezvolta, o regiune trebuie să aibă densitate demografică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și economică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sau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să fie aproape de densitate</a:t>
            </a:r>
            <a:endParaRPr lang="en-US" sz="1400" dirty="0">
              <a:latin typeface="Andes" panose="02000000000000000000" pitchFamily="50" charset="0"/>
            </a:endParaRP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6B30A095-C2D2-4647-93CB-6B33853B21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1" y="876912"/>
            <a:ext cx="4572001" cy="3588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618E4C-4755-4263-8D55-BDDC445966B2}"/>
              </a:ext>
            </a:extLst>
          </p:cNvPr>
          <p:cNvSpPr txBox="1"/>
          <p:nvPr/>
        </p:nvSpPr>
        <p:spPr>
          <a:xfrm>
            <a:off x="6738152" y="4502389"/>
            <a:ext cx="1775535" cy="1600438"/>
          </a:xfrm>
          <a:prstGeom prst="rect">
            <a:avLst/>
          </a:prstGeom>
          <a:solidFill>
            <a:srgbClr val="DEF1F8"/>
          </a:solidFill>
          <a:ln>
            <a:solidFill>
              <a:srgbClr val="83C7EA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o-RO" sz="1400" dirty="0">
                <a:latin typeface="Andes" panose="02000000000000000000" pitchFamily="50" charset="0"/>
              </a:rPr>
              <a:t>De obicei,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cu cât o zonă metropolitană sau aglomerare urbană este mai mare,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cu atât tinde să fie mai productivă.</a:t>
            </a:r>
            <a:endParaRPr lang="en-US" sz="1400" dirty="0">
              <a:latin typeface="Andes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A6B1AD-B7A5-4EE9-953E-462B5AEC5602}"/>
              </a:ext>
            </a:extLst>
          </p:cNvPr>
          <p:cNvSpPr txBox="1"/>
          <p:nvPr/>
        </p:nvSpPr>
        <p:spPr>
          <a:xfrm>
            <a:off x="35508" y="892873"/>
            <a:ext cx="2663301" cy="1600438"/>
          </a:xfrm>
          <a:prstGeom prst="rect">
            <a:avLst/>
          </a:prstGeom>
          <a:solidFill>
            <a:srgbClr val="EAEFF7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Andes" panose="02000000000000000000" pitchFamily="50" charset="0"/>
              </a:rPr>
              <a:t>Cele</a:t>
            </a:r>
            <a:r>
              <a:rPr lang="en-US" sz="1400" dirty="0">
                <a:latin typeface="Andes" panose="02000000000000000000" pitchFamily="50" charset="0"/>
              </a:rPr>
              <a:t> </a:t>
            </a:r>
            <a:r>
              <a:rPr lang="en-US" sz="1400" dirty="0" err="1">
                <a:latin typeface="Andes" panose="02000000000000000000" pitchFamily="50" charset="0"/>
              </a:rPr>
              <a:t>mai</a:t>
            </a:r>
            <a:r>
              <a:rPr lang="en-US" sz="1400" dirty="0">
                <a:latin typeface="Andes" panose="02000000000000000000" pitchFamily="50" charset="0"/>
              </a:rPr>
              <a:t> </a:t>
            </a:r>
            <a:r>
              <a:rPr lang="en-US" sz="1400" dirty="0" err="1">
                <a:latin typeface="Andes" panose="02000000000000000000" pitchFamily="50" charset="0"/>
              </a:rPr>
              <a:t>dezvoltate</a:t>
            </a:r>
            <a:r>
              <a:rPr lang="en-US" sz="1400" dirty="0">
                <a:latin typeface="Andes" panose="02000000000000000000" pitchFamily="50" charset="0"/>
              </a:rPr>
              <a:t> </a:t>
            </a:r>
            <a:r>
              <a:rPr lang="ro-RO" sz="1400" dirty="0">
                <a:latin typeface="Andes" panose="02000000000000000000" pitchFamily="50" charset="0"/>
              </a:rPr>
              <a:t>și cele mai productive </a:t>
            </a:r>
            <a:r>
              <a:rPr lang="en-US" sz="1400" dirty="0" err="1">
                <a:latin typeface="Andes" panose="02000000000000000000" pitchFamily="50" charset="0"/>
              </a:rPr>
              <a:t>regiuni</a:t>
            </a:r>
            <a:r>
              <a:rPr lang="en-US" sz="1400" dirty="0">
                <a:latin typeface="Andes" panose="02000000000000000000" pitchFamily="50" charset="0"/>
              </a:rPr>
              <a:t> din UE </a:t>
            </a:r>
          </a:p>
          <a:p>
            <a:pPr algn="r"/>
            <a:r>
              <a:rPr lang="en-US" sz="1400" dirty="0">
                <a:latin typeface="Andes" panose="02000000000000000000" pitchFamily="50" charset="0"/>
              </a:rPr>
              <a:t>sunt </a:t>
            </a:r>
            <a:r>
              <a:rPr lang="en-US" sz="1400" dirty="0" err="1">
                <a:latin typeface="Andes" panose="02000000000000000000" pitchFamily="50" charset="0"/>
              </a:rPr>
              <a:t>regiunile</a:t>
            </a:r>
            <a:r>
              <a:rPr lang="en-US" sz="1400" dirty="0">
                <a:latin typeface="Andes" panose="02000000000000000000" pitchFamily="50" charset="0"/>
              </a:rPr>
              <a:t> cu </a:t>
            </a:r>
            <a:r>
              <a:rPr lang="en-US" sz="1400" dirty="0" err="1">
                <a:latin typeface="Andes" panose="02000000000000000000" pitchFamily="50" charset="0"/>
              </a:rPr>
              <a:t>cel</a:t>
            </a:r>
            <a:r>
              <a:rPr lang="en-US" sz="1400" dirty="0">
                <a:latin typeface="Andes" panose="02000000000000000000" pitchFamily="50" charset="0"/>
              </a:rPr>
              <a:t> </a:t>
            </a:r>
            <a:r>
              <a:rPr lang="en-US" sz="1400" dirty="0" err="1">
                <a:latin typeface="Andes" panose="02000000000000000000" pitchFamily="50" charset="0"/>
              </a:rPr>
              <a:t>pu</a:t>
            </a:r>
            <a:r>
              <a:rPr lang="ro-RO" sz="1400" dirty="0">
                <a:latin typeface="Andes" panose="02000000000000000000" pitchFamily="50" charset="0"/>
              </a:rPr>
              <a:t>țin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o zonă metropolitană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sau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aglomerare urbană </a:t>
            </a:r>
            <a:endParaRPr lang="en-US" sz="1400" dirty="0">
              <a:latin typeface="Andes" panose="02000000000000000000" pitchFamily="50" charset="0"/>
            </a:endParaRPr>
          </a:p>
          <a:p>
            <a:pPr algn="r"/>
            <a:r>
              <a:rPr lang="ro-RO" sz="1400" dirty="0">
                <a:latin typeface="Andes" panose="02000000000000000000" pitchFamily="50" charset="0"/>
              </a:rPr>
              <a:t>mare și dinamică</a:t>
            </a:r>
            <a:endParaRPr lang="en-US" sz="1400" dirty="0"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8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2D0947-8DAD-4167-9AB4-713653437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21" y="2401857"/>
            <a:ext cx="2314230" cy="3599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C0F88E-2D1A-4E61-A2D4-640329FBF0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21" y="856395"/>
            <a:ext cx="6243792" cy="5145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DC0777-FD96-4C22-AA5F-D37AC29B51E7}"/>
              </a:ext>
            </a:extLst>
          </p:cNvPr>
          <p:cNvSpPr txBox="1"/>
          <p:nvPr/>
        </p:nvSpPr>
        <p:spPr>
          <a:xfrm>
            <a:off x="6254874" y="1020771"/>
            <a:ext cx="2896030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o-RO" sz="1400" dirty="0">
                <a:latin typeface="Andes" panose="02000000000000000000" pitchFamily="50" charset="0"/>
              </a:rPr>
              <a:t>În regiunile din România</a:t>
            </a:r>
            <a:r>
              <a:rPr lang="ro-RO" sz="1400">
                <a:latin typeface="Andes" panose="02000000000000000000" pitchFamily="50" charset="0"/>
              </a:rPr>
              <a:t>, </a:t>
            </a:r>
            <a:endParaRPr lang="en-US" sz="1400">
              <a:latin typeface="Andes" panose="02000000000000000000" pitchFamily="50" charset="0"/>
            </a:endParaRPr>
          </a:p>
          <a:p>
            <a:pPr algn="r"/>
            <a:r>
              <a:rPr lang="ro-RO" sz="1400">
                <a:latin typeface="Andes" panose="02000000000000000000" pitchFamily="50" charset="0"/>
              </a:rPr>
              <a:t>zonele </a:t>
            </a:r>
            <a:r>
              <a:rPr lang="ro-RO" sz="1400" dirty="0">
                <a:latin typeface="Andes" panose="02000000000000000000" pitchFamily="50" charset="0"/>
              </a:rPr>
              <a:t>urbane cele mai mari sunt disproporțional mai productive decât zonele mai mici </a:t>
            </a:r>
            <a:r>
              <a:rPr lang="ro-RO" sz="1400">
                <a:latin typeface="Andes" panose="02000000000000000000" pitchFamily="50" charset="0"/>
              </a:rPr>
              <a:t>și </a:t>
            </a:r>
            <a:endParaRPr lang="en-US" sz="1400">
              <a:latin typeface="Andes" panose="02000000000000000000" pitchFamily="50" charset="0"/>
            </a:endParaRPr>
          </a:p>
          <a:p>
            <a:pPr algn="r"/>
            <a:r>
              <a:rPr lang="ro-RO" sz="1400">
                <a:latin typeface="Andes" panose="02000000000000000000" pitchFamily="50" charset="0"/>
              </a:rPr>
              <a:t>restul regiunii</a:t>
            </a:r>
            <a:endParaRPr lang="en-US" sz="1400" dirty="0">
              <a:latin typeface="Andes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3D16A7-E5E3-47FB-90E2-EF64FF640FAA}"/>
              </a:ext>
            </a:extLst>
          </p:cNvPr>
          <p:cNvSpPr txBox="1"/>
          <p:nvPr/>
        </p:nvSpPr>
        <p:spPr>
          <a:xfrm>
            <a:off x="1586205" y="391889"/>
            <a:ext cx="7557797" cy="276999"/>
          </a:xfrm>
          <a:prstGeom prst="rect">
            <a:avLst/>
          </a:prstGeom>
          <a:solidFill>
            <a:srgbClr val="8B8C9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ndes" panose="02000000000000000000" pitchFamily="50" charset="0"/>
              </a:rPr>
              <a:t>Rom</a:t>
            </a:r>
            <a:r>
              <a:rPr lang="ro-RO" sz="1200">
                <a:solidFill>
                  <a:schemeClr val="bg1"/>
                </a:solidFill>
                <a:latin typeface="Andes" panose="02000000000000000000" pitchFamily="50" charset="0"/>
              </a:rPr>
              <a:t>ânia Metropolitană</a:t>
            </a:r>
            <a:endParaRPr lang="en-US" sz="1200">
              <a:solidFill>
                <a:schemeClr val="bg1"/>
              </a:solidFill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5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en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36BC29-E100-4EEF-B1C1-309E856A0372}"/>
              </a:ext>
            </a:extLst>
          </p:cNvPr>
          <p:cNvSpPr txBox="1"/>
          <p:nvPr/>
        </p:nvSpPr>
        <p:spPr>
          <a:xfrm>
            <a:off x="257453" y="876887"/>
            <a:ext cx="854919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Pentru a deveni mai competitive, metropolele românești</a:t>
            </a:r>
          </a:p>
          <a:p>
            <a:pPr algn="ctr"/>
            <a:endParaRPr lang="ro-RO" sz="3000" dirty="0">
              <a:solidFill>
                <a:schemeClr val="tx1">
                  <a:lumMod val="50000"/>
                  <a:lumOff val="50000"/>
                </a:schemeClr>
              </a:solidFill>
              <a:latin typeface="Andes Bold" panose="02000000000000000000" pitchFamily="50" charset="0"/>
            </a:endParaRPr>
          </a:p>
          <a:p>
            <a:pPr algn="ctr"/>
            <a:endParaRPr lang="ro-RO" sz="1000" dirty="0">
              <a:solidFill>
                <a:srgbClr val="00ADE4"/>
              </a:solidFill>
              <a:latin typeface="Andes Bold" panose="02000000000000000000" pitchFamily="50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să atragă </a:t>
            </a:r>
            <a:r>
              <a:rPr lang="ro-RO" sz="4000" dirty="0">
                <a:solidFill>
                  <a:srgbClr val="CC0000"/>
                </a:solidFill>
                <a:latin typeface="Andes Bold" panose="02000000000000000000" pitchFamily="50" charset="0"/>
              </a:rPr>
              <a:t>OAMENI</a:t>
            </a:r>
          </a:p>
          <a:p>
            <a:pPr algn="ctr"/>
            <a:endParaRPr lang="ro-RO" sz="1000" dirty="0">
              <a:solidFill>
                <a:srgbClr val="00ADE4"/>
              </a:solidFill>
              <a:latin typeface="Andes Bold" panose="02000000000000000000" pitchFamily="50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să atragă </a:t>
            </a:r>
            <a:r>
              <a:rPr lang="ro-RO" sz="4000" dirty="0">
                <a:solidFill>
                  <a:srgbClr val="00ADE4"/>
                </a:solidFill>
                <a:latin typeface="Andes Bold" panose="02000000000000000000" pitchFamily="50" charset="0"/>
              </a:rPr>
              <a:t>INVESTIȚII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ndes Bold" panose="02000000000000000000" pitchFamily="50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au nevoie de </a:t>
            </a:r>
            <a:r>
              <a:rPr lang="ro-RO" sz="4000" dirty="0">
                <a:solidFill>
                  <a:srgbClr val="00ADE4"/>
                </a:solidFill>
                <a:latin typeface="Andes Bold" panose="02000000000000000000" pitchFamily="50" charset="0"/>
              </a:rPr>
              <a:t>VIZIUNE</a:t>
            </a:r>
          </a:p>
          <a:p>
            <a:pPr algn="ctr"/>
            <a:endParaRPr lang="ro-RO" sz="1000" dirty="0">
              <a:solidFill>
                <a:srgbClr val="00ADE4"/>
              </a:solidFill>
              <a:latin typeface="Andes Bold" panose="02000000000000000000" pitchFamily="50" charset="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o-R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ndes Bold" panose="02000000000000000000" pitchFamily="50" charset="0"/>
              </a:rPr>
              <a:t>au nevoie de </a:t>
            </a:r>
            <a:r>
              <a:rPr lang="ro-RO" sz="4000" dirty="0">
                <a:solidFill>
                  <a:srgbClr val="00ADE4"/>
                </a:solidFill>
                <a:latin typeface="Andes Bold" panose="02000000000000000000" pitchFamily="50" charset="0"/>
              </a:rPr>
              <a:t>MĂSURI INTEGRATE</a:t>
            </a:r>
            <a:endParaRPr lang="en-US" sz="4000" dirty="0">
              <a:solidFill>
                <a:srgbClr val="00ADE4"/>
              </a:solidFill>
              <a:latin typeface="Andes Bold" panose="020000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0A7C6-4086-461C-A220-EE640B2C14A9}"/>
              </a:ext>
            </a:extLst>
          </p:cNvPr>
          <p:cNvSpPr txBox="1"/>
          <p:nvPr/>
        </p:nvSpPr>
        <p:spPr>
          <a:xfrm>
            <a:off x="1586205" y="502725"/>
            <a:ext cx="7557797" cy="276999"/>
          </a:xfrm>
          <a:prstGeom prst="rect">
            <a:avLst/>
          </a:prstGeom>
          <a:solidFill>
            <a:srgbClr val="8B8C9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ndes" panose="02000000000000000000" pitchFamily="50" charset="0"/>
              </a:rPr>
              <a:t>Rom</a:t>
            </a:r>
            <a:r>
              <a:rPr lang="ro-RO" sz="1200">
                <a:solidFill>
                  <a:schemeClr val="bg1"/>
                </a:solidFill>
                <a:latin typeface="Andes" panose="02000000000000000000" pitchFamily="50" charset="0"/>
              </a:rPr>
              <a:t>ânia Metropolitană</a:t>
            </a:r>
            <a:endParaRPr lang="en-US" sz="1200">
              <a:solidFill>
                <a:schemeClr val="bg1"/>
              </a:solidFill>
              <a:latin typeface="Ande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34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042431-633F-426E-B490-3793A436B9AB}"/>
              </a:ext>
            </a:extLst>
          </p:cNvPr>
          <p:cNvSpPr txBox="1"/>
          <p:nvPr/>
        </p:nvSpPr>
        <p:spPr>
          <a:xfrm>
            <a:off x="6608618" y="965290"/>
            <a:ext cx="25353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1400" dirty="0">
                <a:latin typeface="Andes" panose="02000000000000000000" pitchFamily="50" charset="0"/>
              </a:rPr>
              <a:t>Investiții </a:t>
            </a:r>
            <a:r>
              <a:rPr lang="ro-RO" sz="1400">
                <a:latin typeface="Andes" panose="02000000000000000000" pitchFamily="50" charset="0"/>
              </a:rPr>
              <a:t>în CALITATEA VIEȚII</a:t>
            </a:r>
            <a:endParaRPr lang="en-US" sz="1400" dirty="0">
              <a:latin typeface="Andes" panose="020000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B34C1B-4889-4DF4-8DD5-C148E4F7C810}"/>
              </a:ext>
            </a:extLst>
          </p:cNvPr>
          <p:cNvSpPr/>
          <p:nvPr/>
        </p:nvSpPr>
        <p:spPr>
          <a:xfrm>
            <a:off x="87383" y="965288"/>
            <a:ext cx="62649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>
                <a:solidFill>
                  <a:srgbClr val="002345"/>
                </a:solidFill>
                <a:latin typeface="Andes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Calitatea vieții contează mult pentru românii care doresc să se mute</a:t>
            </a:r>
            <a:endParaRPr lang="en-US" sz="1600" dirty="0">
              <a:solidFill>
                <a:srgbClr val="002345"/>
              </a:solidFill>
              <a:latin typeface="Andes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7E1B7E-BB65-4E01-BB3F-9254A50D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403301"/>
            <a:ext cx="8667851" cy="459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33910B-2B85-4B42-B731-0C8B15845B12}"/>
              </a:ext>
            </a:extLst>
          </p:cNvPr>
          <p:cNvSpPr/>
          <p:nvPr/>
        </p:nvSpPr>
        <p:spPr>
          <a:xfrm>
            <a:off x="0" y="4522841"/>
            <a:ext cx="9144000" cy="2335161"/>
          </a:xfrm>
          <a:prstGeom prst="rect">
            <a:avLst/>
          </a:prstGeom>
          <a:solidFill>
            <a:srgbClr val="0023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ro-RO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36BFDD-66A7-433B-B579-A3A408BC9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43" y="559979"/>
            <a:ext cx="7255094" cy="3550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9990A-C4A0-4881-A11A-CA8D0FA8C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57" y="6080628"/>
            <a:ext cx="2182775" cy="434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D72C26-4C07-4BF2-B526-84D1C3B41315}"/>
              </a:ext>
            </a:extLst>
          </p:cNvPr>
          <p:cNvSpPr txBox="1"/>
          <p:nvPr/>
        </p:nvSpPr>
        <p:spPr>
          <a:xfrm>
            <a:off x="1028699" y="4786600"/>
            <a:ext cx="732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Cea mai mare campanie de consultare public</a:t>
            </a:r>
            <a:r>
              <a:rPr lang="ro-RO" sz="2400">
                <a:solidFill>
                  <a:schemeClr val="bg1"/>
                </a:solidFill>
                <a:latin typeface="+mj-lt"/>
              </a:rPr>
              <a:t>ă pe tema dezvoltării urbane din Români</a:t>
            </a:r>
            <a:r>
              <a:rPr lang="en-US" sz="2400">
                <a:solidFill>
                  <a:schemeClr val="bg1"/>
                </a:solidFill>
                <a:latin typeface="+mj-lt"/>
              </a:rPr>
              <a:t>a</a:t>
            </a:r>
            <a:endParaRPr lang="ro-RO" sz="24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DCA4059-7203-44AA-8931-FC8881CC849F}"/>
              </a:ext>
            </a:extLst>
          </p:cNvPr>
          <p:cNvCxnSpPr/>
          <p:nvPr/>
        </p:nvCxnSpPr>
        <p:spPr>
          <a:xfrm>
            <a:off x="2233827" y="5641361"/>
            <a:ext cx="49161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78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249</Words>
  <Application>Microsoft Office PowerPoint</Application>
  <PresentationFormat>On-screen Show (4:3)</PresentationFormat>
  <Paragraphs>59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Andes</vt:lpstr>
      <vt:lpstr>Andes Bold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Adina Dorina Vintan</dc:creator>
  <cp:lastModifiedBy>Luiza</cp:lastModifiedBy>
  <cp:revision>44</cp:revision>
  <cp:lastPrinted>2019-06-26T08:56:43Z</cp:lastPrinted>
  <dcterms:created xsi:type="dcterms:W3CDTF">2019-05-15T18:40:32Z</dcterms:created>
  <dcterms:modified xsi:type="dcterms:W3CDTF">2019-06-26T13:11:30Z</dcterms:modified>
</cp:coreProperties>
</file>