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369" r:id="rId3"/>
    <p:sldId id="370" r:id="rId4"/>
    <p:sldId id="390" r:id="rId5"/>
    <p:sldId id="391" r:id="rId6"/>
    <p:sldId id="392" r:id="rId7"/>
    <p:sldId id="365" r:id="rId8"/>
    <p:sldId id="381" r:id="rId9"/>
    <p:sldId id="289" r:id="rId10"/>
    <p:sldId id="366" r:id="rId11"/>
    <p:sldId id="368" r:id="rId12"/>
    <p:sldId id="35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5">
          <p15:clr>
            <a:srgbClr val="A4A3A4"/>
          </p15:clr>
        </p15:guide>
        <p15:guide id="2" pos="496">
          <p15:clr>
            <a:srgbClr val="A4A3A4"/>
          </p15:clr>
        </p15:guide>
        <p15:guide id="3" orient="horz" pos="14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a Stirbu" initials="AS" lastIdx="1" clrIdx="0">
    <p:extLst>
      <p:ext uri="{19B8F6BF-5375-455C-9EA6-DF929625EA0E}">
        <p15:presenceInfo xmlns:p15="http://schemas.microsoft.com/office/powerpoint/2012/main" userId="Alina Stirb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C09"/>
    <a:srgbClr val="006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1550" y="77"/>
      </p:cViewPr>
      <p:guideLst>
        <p:guide orient="horz" pos="1505"/>
        <p:guide pos="496"/>
        <p:guide orient="horz" pos="14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3">
        <a:alpha val="0"/>
      </a:schemeClr>
    </dgm:fillClrLst>
    <dgm:linClrLst meth="repeat">
      <a:schemeClr val="accent3">
        <a:alpha val="0"/>
      </a:schemeClr>
    </dgm:linClrLst>
    <dgm:effectClrLst/>
    <dgm:txLinClrLst/>
    <dgm:txFillClrLst meth="repeat"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4535C-18FF-46C1-B1EE-D635560B2F5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3_2" csCatId="accent3" phldr="1"/>
      <dgm:spPr/>
      <dgm:t>
        <a:bodyPr/>
        <a:lstStyle/>
        <a:p>
          <a:endParaRPr lang="en-US"/>
        </a:p>
      </dgm:t>
    </dgm:pt>
    <dgm:pt modelId="{1D3E51D6-D018-4FC0-ACB2-B1F6E01A4E3B}">
      <dgm:prSet custT="1"/>
      <dgm:spPr/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Alti</a:t>
          </a:r>
          <a:r>
            <a:rPr lang="en-US" sz="2000" dirty="0">
              <a:solidFill>
                <a:schemeClr val="bg1"/>
              </a:solidFill>
            </a:rPr>
            <a:t> </a:t>
          </a:r>
        </a:p>
        <a:p>
          <a:r>
            <a:rPr lang="en-US" sz="2000" dirty="0">
              <a:solidFill>
                <a:schemeClr val="bg1"/>
              </a:solidFill>
            </a:rPr>
            <a:t>500.000 </a:t>
          </a:r>
          <a:r>
            <a:rPr lang="en-US" sz="2000" dirty="0" err="1">
              <a:solidFill>
                <a:schemeClr val="bg1"/>
              </a:solidFill>
            </a:rPr>
            <a:t>mp</a:t>
          </a:r>
          <a:endParaRPr lang="en-US" sz="2000" dirty="0">
            <a:solidFill>
              <a:schemeClr val="bg1"/>
            </a:solidFill>
          </a:endParaRPr>
        </a:p>
      </dgm:t>
    </dgm:pt>
    <dgm:pt modelId="{83C747BA-B94D-408C-9AC7-E1453A53CA08}" type="parTrans" cxnId="{C2BD38C8-BCD7-43D5-A7CE-095B0F4B8BC8}">
      <dgm:prSet/>
      <dgm:spPr/>
      <dgm:t>
        <a:bodyPr/>
        <a:lstStyle/>
        <a:p>
          <a:endParaRPr lang="en-US"/>
        </a:p>
      </dgm:t>
    </dgm:pt>
    <dgm:pt modelId="{D4A3AEB1-C15A-40C7-858B-8BD07A8E4F04}" type="sibTrans" cxnId="{C2BD38C8-BCD7-43D5-A7CE-095B0F4B8BC8}">
      <dgm:prSet/>
      <dgm:spPr/>
      <dgm:t>
        <a:bodyPr/>
        <a:lstStyle/>
        <a:p>
          <a:endParaRPr lang="en-US"/>
        </a:p>
      </dgm:t>
    </dgm:pt>
    <dgm:pt modelId="{87190443-B657-4470-A6D2-DE8A67642A7C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Alti</a:t>
          </a:r>
          <a:endParaRPr lang="en-US" sz="2000" kern="1200" dirty="0">
            <a:solidFill>
              <a:prstClr val="white"/>
            </a:solidFill>
            <a:latin typeface="AvenirNext LT Pro Regular"/>
            <a:ea typeface="+mn-ea"/>
            <a:cs typeface="+mn-cs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14 ani</a:t>
          </a:r>
        </a:p>
      </dgm:t>
    </dgm:pt>
    <dgm:pt modelId="{870D2761-44B2-4338-B82E-8137F444D680}" type="parTrans" cxnId="{A7F7E78A-6C9E-42FB-A153-6F37175A21F9}">
      <dgm:prSet/>
      <dgm:spPr/>
      <dgm:t>
        <a:bodyPr/>
        <a:lstStyle/>
        <a:p>
          <a:endParaRPr lang="en-US"/>
        </a:p>
      </dgm:t>
    </dgm:pt>
    <dgm:pt modelId="{D913B2BF-5B38-4EBF-8AD9-FD607571DE23}" type="sibTrans" cxnId="{A7F7E78A-6C9E-42FB-A153-6F37175A21F9}">
      <dgm:prSet/>
      <dgm:spPr/>
      <dgm:t>
        <a:bodyPr/>
        <a:lstStyle/>
        <a:p>
          <a:endParaRPr lang="en-US"/>
        </a:p>
      </dgm:t>
    </dgm:pt>
    <dgm:pt modelId="{74E3BDD8-692B-4086-A138-9E6E951D81E2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Inca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8.000 </a:t>
          </a:r>
          <a:r>
            <a:rPr lang="en-US" sz="2000" kern="1200" dirty="0" err="1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unitati</a:t>
          </a:r>
          <a:endParaRPr lang="en-US" sz="2000" kern="1200" dirty="0">
            <a:solidFill>
              <a:prstClr val="white"/>
            </a:solidFill>
            <a:latin typeface="AvenirNext LT Pro Regular"/>
            <a:ea typeface="+mn-ea"/>
            <a:cs typeface="+mn-cs"/>
          </a:endParaRPr>
        </a:p>
      </dgm:t>
    </dgm:pt>
    <dgm:pt modelId="{90FAA641-1553-4E64-8C01-3F71B09CE118}" type="parTrans" cxnId="{28048CD2-3F0E-4525-9B55-09B00B592F9A}">
      <dgm:prSet/>
      <dgm:spPr/>
      <dgm:t>
        <a:bodyPr/>
        <a:lstStyle/>
        <a:p>
          <a:endParaRPr lang="en-US"/>
        </a:p>
      </dgm:t>
    </dgm:pt>
    <dgm:pt modelId="{3688DE7E-5A82-49E4-A48A-F3C987E2903E}" type="sibTrans" cxnId="{28048CD2-3F0E-4525-9B55-09B00B592F9A}">
      <dgm:prSet/>
      <dgm:spPr/>
      <dgm:t>
        <a:bodyPr/>
        <a:lstStyle/>
        <a:p>
          <a:endParaRPr lang="en-US"/>
        </a:p>
      </dgm:t>
    </dgm:pt>
    <dgm:pt modelId="{3423812A-0088-41FB-97F1-025F948BF1EF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Inca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23.000 </a:t>
          </a:r>
          <a:r>
            <a:rPr lang="en-US" sz="2000" kern="1200" dirty="0" err="1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rezidenti</a:t>
          </a:r>
          <a:endParaRPr lang="en-US" sz="2000" kern="1200" dirty="0">
            <a:solidFill>
              <a:prstClr val="white"/>
            </a:solidFill>
            <a:latin typeface="AvenirNext LT Pro Regular"/>
            <a:ea typeface="+mn-ea"/>
            <a:cs typeface="+mn-cs"/>
          </a:endParaRPr>
        </a:p>
      </dgm:t>
    </dgm:pt>
    <dgm:pt modelId="{5126ACA6-BEED-42EE-BD73-51B5905F2A7A}" type="parTrans" cxnId="{34CCDD7A-95AD-481C-8103-3C91645DF446}">
      <dgm:prSet/>
      <dgm:spPr/>
      <dgm:t>
        <a:bodyPr/>
        <a:lstStyle/>
        <a:p>
          <a:endParaRPr lang="en-US"/>
        </a:p>
      </dgm:t>
    </dgm:pt>
    <dgm:pt modelId="{577A944A-1AEC-4847-B439-BE83679C7EAD}" type="sibTrans" cxnId="{34CCDD7A-95AD-481C-8103-3C91645DF446}">
      <dgm:prSet/>
      <dgm:spPr/>
      <dgm:t>
        <a:bodyPr/>
        <a:lstStyle/>
        <a:p>
          <a:endParaRPr lang="en-US"/>
        </a:p>
      </dgm:t>
    </dgm:pt>
    <dgm:pt modelId="{2453B388-91B0-437B-AAF7-591A0C7911BB}" type="pres">
      <dgm:prSet presAssocID="{D054535C-18FF-46C1-B1EE-D635560B2F57}" presName="root" presStyleCnt="0">
        <dgm:presLayoutVars>
          <dgm:dir/>
          <dgm:resizeHandles val="exact"/>
        </dgm:presLayoutVars>
      </dgm:prSet>
      <dgm:spPr/>
    </dgm:pt>
    <dgm:pt modelId="{D20EB77C-FAD1-4AAF-B585-5E13810B7621}" type="pres">
      <dgm:prSet presAssocID="{D054535C-18FF-46C1-B1EE-D635560B2F57}" presName="container" presStyleCnt="0">
        <dgm:presLayoutVars>
          <dgm:dir/>
          <dgm:resizeHandles val="exact"/>
        </dgm:presLayoutVars>
      </dgm:prSet>
      <dgm:spPr/>
    </dgm:pt>
    <dgm:pt modelId="{FB6FB238-18F2-404A-A976-3DE5C59C6EBA}" type="pres">
      <dgm:prSet presAssocID="{1D3E51D6-D018-4FC0-ACB2-B1F6E01A4E3B}" presName="compNode" presStyleCnt="0"/>
      <dgm:spPr/>
    </dgm:pt>
    <dgm:pt modelId="{A23931B0-984E-47C8-87E4-73210AE5E689}" type="pres">
      <dgm:prSet presAssocID="{1D3E51D6-D018-4FC0-ACB2-B1F6E01A4E3B}" presName="iconBgRect" presStyleLbl="bgShp" presStyleIdx="0" presStyleCnt="4"/>
      <dgm:spPr>
        <a:solidFill>
          <a:srgbClr val="F88A10"/>
        </a:solidFill>
      </dgm:spPr>
    </dgm:pt>
    <dgm:pt modelId="{AB663B1C-B8BE-4D3A-A40B-F52D49CDAD4B}" type="pres">
      <dgm:prSet presAssocID="{1D3E51D6-D018-4FC0-ACB2-B1F6E01A4E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rtă cu piuneză"/>
        </a:ext>
      </dgm:extLst>
    </dgm:pt>
    <dgm:pt modelId="{0826C895-C33F-45A0-8D94-446C24DCBD68}" type="pres">
      <dgm:prSet presAssocID="{1D3E51D6-D018-4FC0-ACB2-B1F6E01A4E3B}" presName="spaceRect" presStyleCnt="0"/>
      <dgm:spPr/>
    </dgm:pt>
    <dgm:pt modelId="{F08270CC-5774-443D-B376-51D252595EEF}" type="pres">
      <dgm:prSet presAssocID="{1D3E51D6-D018-4FC0-ACB2-B1F6E01A4E3B}" presName="textRect" presStyleLbl="revTx" presStyleIdx="0" presStyleCnt="4">
        <dgm:presLayoutVars>
          <dgm:chMax val="1"/>
          <dgm:chPref val="1"/>
        </dgm:presLayoutVars>
      </dgm:prSet>
      <dgm:spPr/>
    </dgm:pt>
    <dgm:pt modelId="{996B44F6-0394-4A4B-850A-3E28F1AB853F}" type="pres">
      <dgm:prSet presAssocID="{D4A3AEB1-C15A-40C7-858B-8BD07A8E4F04}" presName="sibTrans" presStyleLbl="sibTrans2D1" presStyleIdx="0" presStyleCnt="0"/>
      <dgm:spPr/>
    </dgm:pt>
    <dgm:pt modelId="{02A1BB09-DB4C-4C25-BDBD-970707A20C5B}" type="pres">
      <dgm:prSet presAssocID="{87190443-B657-4470-A6D2-DE8A67642A7C}" presName="compNode" presStyleCnt="0"/>
      <dgm:spPr/>
    </dgm:pt>
    <dgm:pt modelId="{0083DD47-390F-435D-ABB1-4743CC37A484}" type="pres">
      <dgm:prSet presAssocID="{87190443-B657-4470-A6D2-DE8A67642A7C}" presName="iconBgRect" presStyleLbl="bgShp" presStyleIdx="1" presStyleCnt="4"/>
      <dgm:spPr>
        <a:solidFill>
          <a:srgbClr val="F88A10"/>
        </a:solidFill>
      </dgm:spPr>
    </dgm:pt>
    <dgm:pt modelId="{1AC91E89-FD18-4A7B-8BE6-62A6443FFFA8}" type="pres">
      <dgm:prSet presAssocID="{87190443-B657-4470-A6D2-DE8A67642A7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rt"/>
        </a:ext>
      </dgm:extLst>
    </dgm:pt>
    <dgm:pt modelId="{8B62AB16-55FB-415A-9A48-CD8C5DEB29C0}" type="pres">
      <dgm:prSet presAssocID="{87190443-B657-4470-A6D2-DE8A67642A7C}" presName="spaceRect" presStyleCnt="0"/>
      <dgm:spPr/>
    </dgm:pt>
    <dgm:pt modelId="{9C74A2DE-D6FC-450D-9009-C8EF6F561FB3}" type="pres">
      <dgm:prSet presAssocID="{87190443-B657-4470-A6D2-DE8A67642A7C}" presName="textRect" presStyleLbl="revTx" presStyleIdx="1" presStyleCnt="4">
        <dgm:presLayoutVars>
          <dgm:chMax val="1"/>
          <dgm:chPref val="1"/>
        </dgm:presLayoutVars>
      </dgm:prSet>
      <dgm:spPr/>
    </dgm:pt>
    <dgm:pt modelId="{AE12B884-5137-41C6-9F23-10A4D8FFF2E0}" type="pres">
      <dgm:prSet presAssocID="{D913B2BF-5B38-4EBF-8AD9-FD607571DE23}" presName="sibTrans" presStyleLbl="sibTrans2D1" presStyleIdx="0" presStyleCnt="0"/>
      <dgm:spPr/>
    </dgm:pt>
    <dgm:pt modelId="{C2B7E956-BB0A-41E1-B985-1C6DFE233BEA}" type="pres">
      <dgm:prSet presAssocID="{74E3BDD8-692B-4086-A138-9E6E951D81E2}" presName="compNode" presStyleCnt="0"/>
      <dgm:spPr/>
    </dgm:pt>
    <dgm:pt modelId="{6F4F36BF-79EE-4792-96F9-D4C3D428B875}" type="pres">
      <dgm:prSet presAssocID="{74E3BDD8-692B-4086-A138-9E6E951D81E2}" presName="iconBgRect" presStyleLbl="bgShp" presStyleIdx="2" presStyleCnt="4"/>
      <dgm:spPr>
        <a:solidFill>
          <a:srgbClr val="F88A10"/>
        </a:solidFill>
      </dgm:spPr>
    </dgm:pt>
    <dgm:pt modelId="{6D5A5B48-95EE-4DED-80C0-F1A4444E2641}" type="pres">
      <dgm:prSet presAssocID="{74E3BDD8-692B-4086-A138-9E6E951D81E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ă"/>
        </a:ext>
      </dgm:extLst>
    </dgm:pt>
    <dgm:pt modelId="{E40B1718-61E4-4DA5-A708-41C58D310B90}" type="pres">
      <dgm:prSet presAssocID="{74E3BDD8-692B-4086-A138-9E6E951D81E2}" presName="spaceRect" presStyleCnt="0"/>
      <dgm:spPr/>
    </dgm:pt>
    <dgm:pt modelId="{358117C7-FE75-4175-8FF8-8606EF6519E5}" type="pres">
      <dgm:prSet presAssocID="{74E3BDD8-692B-4086-A138-9E6E951D81E2}" presName="textRect" presStyleLbl="revTx" presStyleIdx="2" presStyleCnt="4">
        <dgm:presLayoutVars>
          <dgm:chMax val="1"/>
          <dgm:chPref val="1"/>
        </dgm:presLayoutVars>
      </dgm:prSet>
      <dgm:spPr/>
    </dgm:pt>
    <dgm:pt modelId="{A5EAF018-EB2B-456F-ACB3-303D70778E04}" type="pres">
      <dgm:prSet presAssocID="{3688DE7E-5A82-49E4-A48A-F3C987E2903E}" presName="sibTrans" presStyleLbl="sibTrans2D1" presStyleIdx="0" presStyleCnt="0"/>
      <dgm:spPr/>
    </dgm:pt>
    <dgm:pt modelId="{53E0F7C2-B789-4B7B-BD92-C8595EF51DFB}" type="pres">
      <dgm:prSet presAssocID="{3423812A-0088-41FB-97F1-025F948BF1EF}" presName="compNode" presStyleCnt="0"/>
      <dgm:spPr/>
    </dgm:pt>
    <dgm:pt modelId="{DCFD8DAC-EB93-416A-A81F-63DB2E4E9016}" type="pres">
      <dgm:prSet presAssocID="{3423812A-0088-41FB-97F1-025F948BF1EF}" presName="iconBgRect" presStyleLbl="bgShp" presStyleIdx="3" presStyleCnt="4"/>
      <dgm:spPr>
        <a:solidFill>
          <a:srgbClr val="F88A10"/>
        </a:solidFill>
      </dgm:spPr>
    </dgm:pt>
    <dgm:pt modelId="{69C6C90E-4A3D-4021-8A98-9148EA694B79}" type="pres">
      <dgm:prSet presAssocID="{3423812A-0088-41FB-97F1-025F948BF1E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ie cu doi copii"/>
        </a:ext>
      </dgm:extLst>
    </dgm:pt>
    <dgm:pt modelId="{612D9F61-3926-4BAE-9282-415D17A27920}" type="pres">
      <dgm:prSet presAssocID="{3423812A-0088-41FB-97F1-025F948BF1EF}" presName="spaceRect" presStyleCnt="0"/>
      <dgm:spPr/>
    </dgm:pt>
    <dgm:pt modelId="{1F429173-9DA7-4E2B-957E-77CED7AF29A6}" type="pres">
      <dgm:prSet presAssocID="{3423812A-0088-41FB-97F1-025F948BF1E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425AC20-32CD-4145-9874-CEFE1D9F7839}" type="presOf" srcId="{D4A3AEB1-C15A-40C7-858B-8BD07A8E4F04}" destId="{996B44F6-0394-4A4B-850A-3E28F1AB853F}" srcOrd="0" destOrd="0" presId="urn:microsoft.com/office/officeart/2018/2/layout/IconCircleList"/>
    <dgm:cxn modelId="{0E81732F-3377-420E-A221-5206B3195723}" type="presOf" srcId="{D054535C-18FF-46C1-B1EE-D635560B2F57}" destId="{2453B388-91B0-437B-AAF7-591A0C7911BB}" srcOrd="0" destOrd="0" presId="urn:microsoft.com/office/officeart/2018/2/layout/IconCircleList"/>
    <dgm:cxn modelId="{168C326A-6F88-4A27-86C8-D86FC2920B1B}" type="presOf" srcId="{1D3E51D6-D018-4FC0-ACB2-B1F6E01A4E3B}" destId="{F08270CC-5774-443D-B376-51D252595EEF}" srcOrd="0" destOrd="0" presId="urn:microsoft.com/office/officeart/2018/2/layout/IconCircleList"/>
    <dgm:cxn modelId="{7588604A-1F7E-406F-8510-0EB9613F0170}" type="presOf" srcId="{74E3BDD8-692B-4086-A138-9E6E951D81E2}" destId="{358117C7-FE75-4175-8FF8-8606EF6519E5}" srcOrd="0" destOrd="0" presId="urn:microsoft.com/office/officeart/2018/2/layout/IconCircleList"/>
    <dgm:cxn modelId="{34CCDD7A-95AD-481C-8103-3C91645DF446}" srcId="{D054535C-18FF-46C1-B1EE-D635560B2F57}" destId="{3423812A-0088-41FB-97F1-025F948BF1EF}" srcOrd="3" destOrd="0" parTransId="{5126ACA6-BEED-42EE-BD73-51B5905F2A7A}" sibTransId="{577A944A-1AEC-4847-B439-BE83679C7EAD}"/>
    <dgm:cxn modelId="{A7F7E78A-6C9E-42FB-A153-6F37175A21F9}" srcId="{D054535C-18FF-46C1-B1EE-D635560B2F57}" destId="{87190443-B657-4470-A6D2-DE8A67642A7C}" srcOrd="1" destOrd="0" parTransId="{870D2761-44B2-4338-B82E-8137F444D680}" sibTransId="{D913B2BF-5B38-4EBF-8AD9-FD607571DE23}"/>
    <dgm:cxn modelId="{AC87B7A2-91E1-46F6-A9CB-4E74C17AFD00}" type="presOf" srcId="{3688DE7E-5A82-49E4-A48A-F3C987E2903E}" destId="{A5EAF018-EB2B-456F-ACB3-303D70778E04}" srcOrd="0" destOrd="0" presId="urn:microsoft.com/office/officeart/2018/2/layout/IconCircleList"/>
    <dgm:cxn modelId="{1528EEAF-244F-420F-BB25-F96B73837E27}" type="presOf" srcId="{87190443-B657-4470-A6D2-DE8A67642A7C}" destId="{9C74A2DE-D6FC-450D-9009-C8EF6F561FB3}" srcOrd="0" destOrd="0" presId="urn:microsoft.com/office/officeart/2018/2/layout/IconCircleList"/>
    <dgm:cxn modelId="{373D48BE-CC00-45DB-8A92-14C748A8314E}" type="presOf" srcId="{D913B2BF-5B38-4EBF-8AD9-FD607571DE23}" destId="{AE12B884-5137-41C6-9F23-10A4D8FFF2E0}" srcOrd="0" destOrd="0" presId="urn:microsoft.com/office/officeart/2018/2/layout/IconCircleList"/>
    <dgm:cxn modelId="{C2BD38C8-BCD7-43D5-A7CE-095B0F4B8BC8}" srcId="{D054535C-18FF-46C1-B1EE-D635560B2F57}" destId="{1D3E51D6-D018-4FC0-ACB2-B1F6E01A4E3B}" srcOrd="0" destOrd="0" parTransId="{83C747BA-B94D-408C-9AC7-E1453A53CA08}" sibTransId="{D4A3AEB1-C15A-40C7-858B-8BD07A8E4F04}"/>
    <dgm:cxn modelId="{28048CD2-3F0E-4525-9B55-09B00B592F9A}" srcId="{D054535C-18FF-46C1-B1EE-D635560B2F57}" destId="{74E3BDD8-692B-4086-A138-9E6E951D81E2}" srcOrd="2" destOrd="0" parTransId="{90FAA641-1553-4E64-8C01-3F71B09CE118}" sibTransId="{3688DE7E-5A82-49E4-A48A-F3C987E2903E}"/>
    <dgm:cxn modelId="{5878D3D6-E6F7-4224-ACF4-469F0BFEB727}" type="presOf" srcId="{3423812A-0088-41FB-97F1-025F948BF1EF}" destId="{1F429173-9DA7-4E2B-957E-77CED7AF29A6}" srcOrd="0" destOrd="0" presId="urn:microsoft.com/office/officeart/2018/2/layout/IconCircleList"/>
    <dgm:cxn modelId="{5EA4435A-4424-4235-B3D3-A8E58728BBF2}" type="presParOf" srcId="{2453B388-91B0-437B-AAF7-591A0C7911BB}" destId="{D20EB77C-FAD1-4AAF-B585-5E13810B7621}" srcOrd="0" destOrd="0" presId="urn:microsoft.com/office/officeart/2018/2/layout/IconCircleList"/>
    <dgm:cxn modelId="{B2E12588-D614-4CFF-B0F9-DE5B38DA0CA9}" type="presParOf" srcId="{D20EB77C-FAD1-4AAF-B585-5E13810B7621}" destId="{FB6FB238-18F2-404A-A976-3DE5C59C6EBA}" srcOrd="0" destOrd="0" presId="urn:microsoft.com/office/officeart/2018/2/layout/IconCircleList"/>
    <dgm:cxn modelId="{E626509B-2C36-479E-A727-5B0ABC5F4179}" type="presParOf" srcId="{FB6FB238-18F2-404A-A976-3DE5C59C6EBA}" destId="{A23931B0-984E-47C8-87E4-73210AE5E689}" srcOrd="0" destOrd="0" presId="urn:microsoft.com/office/officeart/2018/2/layout/IconCircleList"/>
    <dgm:cxn modelId="{A7E33406-13F2-4B64-BB3D-6AA6E01475B3}" type="presParOf" srcId="{FB6FB238-18F2-404A-A976-3DE5C59C6EBA}" destId="{AB663B1C-B8BE-4D3A-A40B-F52D49CDAD4B}" srcOrd="1" destOrd="0" presId="urn:microsoft.com/office/officeart/2018/2/layout/IconCircleList"/>
    <dgm:cxn modelId="{417CDACE-9949-45BA-9045-55C12CB97205}" type="presParOf" srcId="{FB6FB238-18F2-404A-A976-3DE5C59C6EBA}" destId="{0826C895-C33F-45A0-8D94-446C24DCBD68}" srcOrd="2" destOrd="0" presId="urn:microsoft.com/office/officeart/2018/2/layout/IconCircleList"/>
    <dgm:cxn modelId="{74161D56-EB64-4217-8438-A9770BE31DA3}" type="presParOf" srcId="{FB6FB238-18F2-404A-A976-3DE5C59C6EBA}" destId="{F08270CC-5774-443D-B376-51D252595EEF}" srcOrd="3" destOrd="0" presId="urn:microsoft.com/office/officeart/2018/2/layout/IconCircleList"/>
    <dgm:cxn modelId="{FB56CBC0-4E65-41E3-9FC8-5B69F2B491E1}" type="presParOf" srcId="{D20EB77C-FAD1-4AAF-B585-5E13810B7621}" destId="{996B44F6-0394-4A4B-850A-3E28F1AB853F}" srcOrd="1" destOrd="0" presId="urn:microsoft.com/office/officeart/2018/2/layout/IconCircleList"/>
    <dgm:cxn modelId="{1DD7FDD9-020D-41E5-A4E4-87A49F5ABFA1}" type="presParOf" srcId="{D20EB77C-FAD1-4AAF-B585-5E13810B7621}" destId="{02A1BB09-DB4C-4C25-BDBD-970707A20C5B}" srcOrd="2" destOrd="0" presId="urn:microsoft.com/office/officeart/2018/2/layout/IconCircleList"/>
    <dgm:cxn modelId="{4F35E053-EB4A-496E-A429-443D12C45EA7}" type="presParOf" srcId="{02A1BB09-DB4C-4C25-BDBD-970707A20C5B}" destId="{0083DD47-390F-435D-ABB1-4743CC37A484}" srcOrd="0" destOrd="0" presId="urn:microsoft.com/office/officeart/2018/2/layout/IconCircleList"/>
    <dgm:cxn modelId="{4C39F497-B883-446B-8E24-101CBD29B501}" type="presParOf" srcId="{02A1BB09-DB4C-4C25-BDBD-970707A20C5B}" destId="{1AC91E89-FD18-4A7B-8BE6-62A6443FFFA8}" srcOrd="1" destOrd="0" presId="urn:microsoft.com/office/officeart/2018/2/layout/IconCircleList"/>
    <dgm:cxn modelId="{52FA14C4-77EB-4786-903B-D1A29E3231F1}" type="presParOf" srcId="{02A1BB09-DB4C-4C25-BDBD-970707A20C5B}" destId="{8B62AB16-55FB-415A-9A48-CD8C5DEB29C0}" srcOrd="2" destOrd="0" presId="urn:microsoft.com/office/officeart/2018/2/layout/IconCircleList"/>
    <dgm:cxn modelId="{209F7319-1232-4BCA-A6AB-42BD720C80C8}" type="presParOf" srcId="{02A1BB09-DB4C-4C25-BDBD-970707A20C5B}" destId="{9C74A2DE-D6FC-450D-9009-C8EF6F561FB3}" srcOrd="3" destOrd="0" presId="urn:microsoft.com/office/officeart/2018/2/layout/IconCircleList"/>
    <dgm:cxn modelId="{BFFE6095-712C-45E3-AA1F-F9557FC9CDA3}" type="presParOf" srcId="{D20EB77C-FAD1-4AAF-B585-5E13810B7621}" destId="{AE12B884-5137-41C6-9F23-10A4D8FFF2E0}" srcOrd="3" destOrd="0" presId="urn:microsoft.com/office/officeart/2018/2/layout/IconCircleList"/>
    <dgm:cxn modelId="{DB3EF728-7765-4940-834D-9D122EACAD49}" type="presParOf" srcId="{D20EB77C-FAD1-4AAF-B585-5E13810B7621}" destId="{C2B7E956-BB0A-41E1-B985-1C6DFE233BEA}" srcOrd="4" destOrd="0" presId="urn:microsoft.com/office/officeart/2018/2/layout/IconCircleList"/>
    <dgm:cxn modelId="{E626BBCD-A1F4-4BE7-AFB4-6E8F4D0AEC91}" type="presParOf" srcId="{C2B7E956-BB0A-41E1-B985-1C6DFE233BEA}" destId="{6F4F36BF-79EE-4792-96F9-D4C3D428B875}" srcOrd="0" destOrd="0" presId="urn:microsoft.com/office/officeart/2018/2/layout/IconCircleList"/>
    <dgm:cxn modelId="{E1E8A223-1945-4818-875A-BEDD647A2544}" type="presParOf" srcId="{C2B7E956-BB0A-41E1-B985-1C6DFE233BEA}" destId="{6D5A5B48-95EE-4DED-80C0-F1A4444E2641}" srcOrd="1" destOrd="0" presId="urn:microsoft.com/office/officeart/2018/2/layout/IconCircleList"/>
    <dgm:cxn modelId="{FF2F805F-B34C-4B53-ADD4-4468206C0FF7}" type="presParOf" srcId="{C2B7E956-BB0A-41E1-B985-1C6DFE233BEA}" destId="{E40B1718-61E4-4DA5-A708-41C58D310B90}" srcOrd="2" destOrd="0" presId="urn:microsoft.com/office/officeart/2018/2/layout/IconCircleList"/>
    <dgm:cxn modelId="{F32DB402-4CD7-414F-9015-F8A72A02C948}" type="presParOf" srcId="{C2B7E956-BB0A-41E1-B985-1C6DFE233BEA}" destId="{358117C7-FE75-4175-8FF8-8606EF6519E5}" srcOrd="3" destOrd="0" presId="urn:microsoft.com/office/officeart/2018/2/layout/IconCircleList"/>
    <dgm:cxn modelId="{D379A5C4-02F3-4636-B521-8ACEE9D6A227}" type="presParOf" srcId="{D20EB77C-FAD1-4AAF-B585-5E13810B7621}" destId="{A5EAF018-EB2B-456F-ACB3-303D70778E04}" srcOrd="5" destOrd="0" presId="urn:microsoft.com/office/officeart/2018/2/layout/IconCircleList"/>
    <dgm:cxn modelId="{4DBE709F-F3D2-4E2A-9EC4-07434CD26A2D}" type="presParOf" srcId="{D20EB77C-FAD1-4AAF-B585-5E13810B7621}" destId="{53E0F7C2-B789-4B7B-BD92-C8595EF51DFB}" srcOrd="6" destOrd="0" presId="urn:microsoft.com/office/officeart/2018/2/layout/IconCircleList"/>
    <dgm:cxn modelId="{75D69CE3-654E-44B2-ABE7-E7AC918C5004}" type="presParOf" srcId="{53E0F7C2-B789-4B7B-BD92-C8595EF51DFB}" destId="{DCFD8DAC-EB93-416A-A81F-63DB2E4E9016}" srcOrd="0" destOrd="0" presId="urn:microsoft.com/office/officeart/2018/2/layout/IconCircleList"/>
    <dgm:cxn modelId="{4F0F5215-93C3-4217-ABEA-C7897DD006BD}" type="presParOf" srcId="{53E0F7C2-B789-4B7B-BD92-C8595EF51DFB}" destId="{69C6C90E-4A3D-4021-8A98-9148EA694B79}" srcOrd="1" destOrd="0" presId="urn:microsoft.com/office/officeart/2018/2/layout/IconCircleList"/>
    <dgm:cxn modelId="{A7EC7298-CDBC-4447-AFEE-26B96CCFCE48}" type="presParOf" srcId="{53E0F7C2-B789-4B7B-BD92-C8595EF51DFB}" destId="{612D9F61-3926-4BAE-9282-415D17A27920}" srcOrd="2" destOrd="0" presId="urn:microsoft.com/office/officeart/2018/2/layout/IconCircleList"/>
    <dgm:cxn modelId="{DB997C71-FF6F-410D-9F0E-394BFA7E257F}" type="presParOf" srcId="{53E0F7C2-B789-4B7B-BD92-C8595EF51DFB}" destId="{1F429173-9DA7-4E2B-957E-77CED7AF29A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931B0-984E-47C8-87E4-73210AE5E689}">
      <dsp:nvSpPr>
        <dsp:cNvPr id="0" name=""/>
        <dsp:cNvSpPr/>
      </dsp:nvSpPr>
      <dsp:spPr>
        <a:xfrm>
          <a:off x="145153" y="417365"/>
          <a:ext cx="1005669" cy="1005669"/>
        </a:xfrm>
        <a:prstGeom prst="ellipse">
          <a:avLst/>
        </a:prstGeom>
        <a:solidFill>
          <a:srgbClr val="F88A1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63B1C-B8BE-4D3A-A40B-F52D49CDAD4B}">
      <dsp:nvSpPr>
        <dsp:cNvPr id="0" name=""/>
        <dsp:cNvSpPr/>
      </dsp:nvSpPr>
      <dsp:spPr>
        <a:xfrm>
          <a:off x="356344" y="628556"/>
          <a:ext cx="583288" cy="583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270CC-5774-443D-B376-51D252595EEF}">
      <dsp:nvSpPr>
        <dsp:cNvPr id="0" name=""/>
        <dsp:cNvSpPr/>
      </dsp:nvSpPr>
      <dsp:spPr>
        <a:xfrm>
          <a:off x="1366323" y="41736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Alti</a:t>
          </a:r>
          <a:r>
            <a:rPr lang="en-US" sz="2000" kern="1200" dirty="0">
              <a:solidFill>
                <a:schemeClr val="bg1"/>
              </a:solidFill>
            </a:rPr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500.000 </a:t>
          </a:r>
          <a:r>
            <a:rPr lang="en-US" sz="2000" kern="1200" dirty="0" err="1">
              <a:solidFill>
                <a:schemeClr val="bg1"/>
              </a:solidFill>
            </a:rPr>
            <a:t>mp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366323" y="417365"/>
        <a:ext cx="2370505" cy="1005669"/>
      </dsp:txXfrm>
    </dsp:sp>
    <dsp:sp modelId="{0083DD47-390F-435D-ABB1-4743CC37A484}">
      <dsp:nvSpPr>
        <dsp:cNvPr id="0" name=""/>
        <dsp:cNvSpPr/>
      </dsp:nvSpPr>
      <dsp:spPr>
        <a:xfrm>
          <a:off x="4149871" y="417365"/>
          <a:ext cx="1005669" cy="1005669"/>
        </a:xfrm>
        <a:prstGeom prst="ellipse">
          <a:avLst/>
        </a:prstGeom>
        <a:solidFill>
          <a:srgbClr val="F88A1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91E89-FD18-4A7B-8BE6-62A6443FFFA8}">
      <dsp:nvSpPr>
        <dsp:cNvPr id="0" name=""/>
        <dsp:cNvSpPr/>
      </dsp:nvSpPr>
      <dsp:spPr>
        <a:xfrm>
          <a:off x="4361061" y="628556"/>
          <a:ext cx="583288" cy="583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4A2DE-D6FC-450D-9009-C8EF6F561FB3}">
      <dsp:nvSpPr>
        <dsp:cNvPr id="0" name=""/>
        <dsp:cNvSpPr/>
      </dsp:nvSpPr>
      <dsp:spPr>
        <a:xfrm>
          <a:off x="5371040" y="41736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Alti</a:t>
          </a:r>
          <a:endParaRPr lang="en-US" sz="2000" kern="1200" dirty="0">
            <a:solidFill>
              <a:prstClr val="white"/>
            </a:solidFill>
            <a:latin typeface="AvenirNext LT Pro Regular"/>
            <a:ea typeface="+mn-ea"/>
            <a:cs typeface="+mn-cs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14 ani</a:t>
          </a:r>
        </a:p>
      </dsp:txBody>
      <dsp:txXfrm>
        <a:off x="5371040" y="417365"/>
        <a:ext cx="2370505" cy="1005669"/>
      </dsp:txXfrm>
    </dsp:sp>
    <dsp:sp modelId="{6F4F36BF-79EE-4792-96F9-D4C3D428B875}">
      <dsp:nvSpPr>
        <dsp:cNvPr id="0" name=""/>
        <dsp:cNvSpPr/>
      </dsp:nvSpPr>
      <dsp:spPr>
        <a:xfrm>
          <a:off x="145153" y="2005965"/>
          <a:ext cx="1005669" cy="1005669"/>
        </a:xfrm>
        <a:prstGeom prst="ellipse">
          <a:avLst/>
        </a:prstGeom>
        <a:solidFill>
          <a:srgbClr val="F88A1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A5B48-95EE-4DED-80C0-F1A4444E2641}">
      <dsp:nvSpPr>
        <dsp:cNvPr id="0" name=""/>
        <dsp:cNvSpPr/>
      </dsp:nvSpPr>
      <dsp:spPr>
        <a:xfrm>
          <a:off x="356344" y="2217155"/>
          <a:ext cx="583288" cy="583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117C7-FE75-4175-8FF8-8606EF6519E5}">
      <dsp:nvSpPr>
        <dsp:cNvPr id="0" name=""/>
        <dsp:cNvSpPr/>
      </dsp:nvSpPr>
      <dsp:spPr>
        <a:xfrm>
          <a:off x="1366323" y="200596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Inca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8.000 </a:t>
          </a:r>
          <a:r>
            <a:rPr lang="en-US" sz="2000" kern="1200" dirty="0" err="1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unitati</a:t>
          </a:r>
          <a:endParaRPr lang="en-US" sz="2000" kern="1200" dirty="0">
            <a:solidFill>
              <a:prstClr val="white"/>
            </a:solidFill>
            <a:latin typeface="AvenirNext LT Pro Regular"/>
            <a:ea typeface="+mn-ea"/>
            <a:cs typeface="+mn-cs"/>
          </a:endParaRPr>
        </a:p>
      </dsp:txBody>
      <dsp:txXfrm>
        <a:off x="1366323" y="2005965"/>
        <a:ext cx="2370505" cy="1005669"/>
      </dsp:txXfrm>
    </dsp:sp>
    <dsp:sp modelId="{DCFD8DAC-EB93-416A-A81F-63DB2E4E9016}">
      <dsp:nvSpPr>
        <dsp:cNvPr id="0" name=""/>
        <dsp:cNvSpPr/>
      </dsp:nvSpPr>
      <dsp:spPr>
        <a:xfrm>
          <a:off x="4149871" y="2005965"/>
          <a:ext cx="1005669" cy="1005669"/>
        </a:xfrm>
        <a:prstGeom prst="ellipse">
          <a:avLst/>
        </a:prstGeom>
        <a:solidFill>
          <a:srgbClr val="F88A1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6C90E-4A3D-4021-8A98-9148EA694B79}">
      <dsp:nvSpPr>
        <dsp:cNvPr id="0" name=""/>
        <dsp:cNvSpPr/>
      </dsp:nvSpPr>
      <dsp:spPr>
        <a:xfrm>
          <a:off x="4361061" y="2217155"/>
          <a:ext cx="583288" cy="5832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29173-9DA7-4E2B-957E-77CED7AF29A6}">
      <dsp:nvSpPr>
        <dsp:cNvPr id="0" name=""/>
        <dsp:cNvSpPr/>
      </dsp:nvSpPr>
      <dsp:spPr>
        <a:xfrm>
          <a:off x="5371040" y="200596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Inca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23.000 </a:t>
          </a:r>
          <a:r>
            <a:rPr lang="en-US" sz="2000" kern="1200" dirty="0" err="1">
              <a:solidFill>
                <a:prstClr val="white"/>
              </a:solidFill>
              <a:latin typeface="AvenirNext LT Pro Regular"/>
              <a:ea typeface="+mn-ea"/>
              <a:cs typeface="+mn-cs"/>
            </a:rPr>
            <a:t>rezidenti</a:t>
          </a:r>
          <a:endParaRPr lang="en-US" sz="2000" kern="1200" dirty="0">
            <a:solidFill>
              <a:prstClr val="white"/>
            </a:solidFill>
            <a:latin typeface="AvenirNext LT Pro Regular"/>
            <a:ea typeface="+mn-ea"/>
            <a:cs typeface="+mn-cs"/>
          </a:endParaRPr>
        </a:p>
      </dsp:txBody>
      <dsp:txXfrm>
        <a:off x="5371040" y="2005965"/>
        <a:ext cx="2370505" cy="1005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2CDB7-4EF9-A548-8D40-77367778687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368A9-BEF1-464C-BE61-BED9AF456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3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368A9-BEF1-464C-BE61-BED9AF4569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9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CFF-7E76-45D0-9AB6-291883E416BC}" type="datetime1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1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43C9-924A-4DB4-9A71-4A9047BC3C59}" type="datetime1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73AB1-1FFC-4F07-AEE6-C5B21C838211}" type="datetime1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4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DB7E-CE9A-4879-9002-361CEBE9C0AE}" type="datetime1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0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9D33-BA48-4D90-B809-3F2CCAF4205C}" type="datetime1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4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E981-F28F-4F41-8A60-2580FF6488F9}" type="datetime1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4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2A0F-5A31-45E5-B272-EF75ACFB2545}" type="datetime1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3546-5C7E-4E65-95EF-F67B5B1013F3}" type="datetime1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8F2A-351B-4503-9BC6-F87CA66DD205}" type="datetime1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6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0B33-D12F-4396-AEFC-9C36E8653F51}" type="datetime1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5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7C98-FA7B-47E7-924E-42D8641D795A}" type="datetime1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65667"/>
            <a:ext cx="8229600" cy="5890683"/>
          </a:xfrm>
          <a:prstGeom prst="rect">
            <a:avLst/>
          </a:prstGeom>
          <a:solidFill>
            <a:srgbClr val="0066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0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AF948-239C-439B-9871-A098580E38C2}" type="datetime1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D57D-B4B0-B947-A2BC-7058B935B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8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7368" y="455834"/>
            <a:ext cx="8229600" cy="5890683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190802"/>
            <a:ext cx="6858000" cy="941034"/>
          </a:xfrm>
        </p:spPr>
        <p:txBody>
          <a:bodyPr>
            <a:normAutofit/>
          </a:bodyPr>
          <a:lstStyle/>
          <a:p>
            <a:r>
              <a:rPr lang="en-US" altLang="en-US" sz="4800" b="1" dirty="0">
                <a:latin typeface="+mn-lt"/>
              </a:rPr>
              <a:t>Cosmopolis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A96D0E14-A430-4728-8CD9-E20011B8C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349" y="465667"/>
            <a:ext cx="3715302" cy="37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7">
            <a:extLst>
              <a:ext uri="{FF2B5EF4-FFF2-40B4-BE49-F238E27FC236}">
                <a16:creationId xmlns:a16="http://schemas.microsoft.com/office/drawing/2014/main" id="{AACB44AE-47FA-4BAC-B654-21EC6B816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5" r="1" b="1"/>
          <a:stretch/>
        </p:blipFill>
        <p:spPr bwMode="auto">
          <a:xfrm>
            <a:off x="3370077" y="243"/>
            <a:ext cx="5773923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ine 3">
            <a:extLst>
              <a:ext uri="{FF2B5EF4-FFF2-40B4-BE49-F238E27FC236}">
                <a16:creationId xmlns:a16="http://schemas.microsoft.com/office/drawing/2014/main" id="{AECDF02C-2893-4A19-BB95-7E650CAB6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-3" b="-3"/>
          <a:stretch/>
        </p:blipFill>
        <p:spPr bwMode="auto">
          <a:xfrm>
            <a:off x="20" y="10"/>
            <a:ext cx="439482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216FF5EF-F95E-41A7-A7F3-E566031DE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9130" b="-4"/>
          <a:stretch/>
        </p:blipFill>
        <p:spPr bwMode="auto">
          <a:xfrm>
            <a:off x="4762566" y="3511295"/>
            <a:ext cx="4381434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ine 10">
            <a:extLst>
              <a:ext uri="{FF2B5EF4-FFF2-40B4-BE49-F238E27FC236}">
                <a16:creationId xmlns:a16="http://schemas.microsoft.com/office/drawing/2014/main" id="{A9B2893A-55A2-4F1F-A99E-B34E8A221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 r="2" b="8348"/>
          <a:stretch/>
        </p:blipFill>
        <p:spPr bwMode="auto">
          <a:xfrm>
            <a:off x="20" y="3511295"/>
            <a:ext cx="5773903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78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465667"/>
            <a:ext cx="8229600" cy="5890683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03" y="3993229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Va</a:t>
            </a:r>
            <a:r>
              <a:rPr lang="en-US" sz="4000" dirty="0"/>
              <a:t> </a:t>
            </a:r>
            <a:r>
              <a:rPr lang="en-US" sz="4000" dirty="0" err="1"/>
              <a:t>multumim</a:t>
            </a:r>
            <a:r>
              <a:rPr lang="en-US" sz="4000" dirty="0"/>
              <a:t>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355A41-AD00-4B84-AE6A-47FE3A3FA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24" y="5631809"/>
            <a:ext cx="1220154" cy="5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57" y="2351088"/>
            <a:ext cx="4484554" cy="212091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COSMOPOLIS | MARKETING PLAN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D57D-B4B0-B947-A2BC-7058B935BB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9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view of a city&#10;&#10;Description automatically generated">
            <a:extLst>
              <a:ext uri="{FF2B5EF4-FFF2-40B4-BE49-F238E27FC236}">
                <a16:creationId xmlns:a16="http://schemas.microsoft.com/office/drawing/2014/main" id="{EDBC1374-5198-4D99-875E-873DE0431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888492"/>
            <a:ext cx="7620000" cy="5081016"/>
          </a:xfrm>
        </p:spPr>
      </p:pic>
    </p:spTree>
    <p:extLst>
      <p:ext uri="{BB962C8B-B14F-4D97-AF65-F5344CB8AC3E}">
        <p14:creationId xmlns:p14="http://schemas.microsoft.com/office/powerpoint/2010/main" val="417638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3"/>
            <a:ext cx="4001852" cy="3776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b="1" dirty="0">
                <a:solidFill>
                  <a:srgbClr val="FFC000"/>
                </a:solidFill>
              </a:rPr>
              <a:t>COSMOPOLIS IN CIFRE</a:t>
            </a:r>
          </a:p>
          <a:p>
            <a:pPr marL="0" indent="0">
              <a:buNone/>
            </a:pPr>
            <a:endParaRPr lang="en-US" altLang="en-US" sz="1600" b="1" dirty="0"/>
          </a:p>
          <a:p>
            <a:pPr>
              <a:buClr>
                <a:srgbClr val="FFC000"/>
              </a:buClr>
            </a:pPr>
            <a:r>
              <a:rPr lang="en-US" altLang="en-US" sz="1600" dirty="0" err="1"/>
              <a:t>Peste</a:t>
            </a:r>
            <a:r>
              <a:rPr lang="en-US" altLang="en-US" sz="1600" dirty="0"/>
              <a:t> </a:t>
            </a:r>
            <a:r>
              <a:rPr lang="en-US" sz="1600" dirty="0"/>
              <a:t>3.500 de </a:t>
            </a:r>
            <a:r>
              <a:rPr lang="en-US" sz="1600" dirty="0" err="1"/>
              <a:t>locuinte</a:t>
            </a:r>
            <a:r>
              <a:rPr lang="en-US" sz="1600" dirty="0"/>
              <a:t> </a:t>
            </a:r>
            <a:r>
              <a:rPr lang="en-US" sz="1600" dirty="0" err="1"/>
              <a:t>finalizate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vandute</a:t>
            </a:r>
            <a:endParaRPr lang="en-US" sz="1600" dirty="0"/>
          </a:p>
          <a:p>
            <a:pPr>
              <a:buClr>
                <a:srgbClr val="FFC000"/>
              </a:buClr>
            </a:pPr>
            <a:r>
              <a:rPr lang="en-US" altLang="en-US" sz="1600" dirty="0" err="1"/>
              <a:t>Peste</a:t>
            </a:r>
            <a:r>
              <a:rPr lang="en-US" altLang="en-US" sz="1600" dirty="0"/>
              <a:t> 7.500 de </a:t>
            </a:r>
            <a:r>
              <a:rPr lang="en-US" altLang="en-US" sz="1600" dirty="0" err="1"/>
              <a:t>locuitori</a:t>
            </a:r>
            <a:endParaRPr lang="en-US" altLang="en-US" sz="1600" dirty="0"/>
          </a:p>
          <a:p>
            <a:pPr>
              <a:buClr>
                <a:srgbClr val="FFC000"/>
              </a:buClr>
            </a:pPr>
            <a:r>
              <a:rPr lang="en-US" altLang="en-US" sz="1600" dirty="0" err="1"/>
              <a:t>Peste</a:t>
            </a:r>
            <a:r>
              <a:rPr lang="en-US" altLang="en-US" sz="1600" dirty="0"/>
              <a:t> 300 mil. Euro </a:t>
            </a:r>
            <a:r>
              <a:rPr lang="en-US" altLang="en-US" sz="1600" dirty="0" err="1"/>
              <a:t>investitie</a:t>
            </a:r>
            <a:r>
              <a:rPr lang="en-US" altLang="en-US" sz="1600" dirty="0"/>
              <a:t> </a:t>
            </a:r>
          </a:p>
          <a:p>
            <a:pPr>
              <a:buClr>
                <a:srgbClr val="FFC000"/>
              </a:buClr>
            </a:pPr>
            <a:r>
              <a:rPr lang="en-US" altLang="en-US" sz="1600" dirty="0" err="1"/>
              <a:t>Peste</a:t>
            </a:r>
            <a:r>
              <a:rPr lang="en-US" altLang="en-US" sz="1600" dirty="0"/>
              <a:t> 100 ha. </a:t>
            </a:r>
            <a:r>
              <a:rPr lang="en-US" altLang="en-US" sz="1600" dirty="0" err="1"/>
              <a:t>teren</a:t>
            </a:r>
            <a:endParaRPr lang="en-US" altLang="en-US" sz="1600" dirty="0"/>
          </a:p>
        </p:txBody>
      </p:sp>
      <p:pic>
        <p:nvPicPr>
          <p:cNvPr id="4" name="Picture 3" descr="The roof of a building&#10;&#10;Description automatically generated">
            <a:extLst>
              <a:ext uri="{FF2B5EF4-FFF2-40B4-BE49-F238E27FC236}">
                <a16:creationId xmlns:a16="http://schemas.microsoft.com/office/drawing/2014/main" id="{3A3CDB49-B302-438C-A5BB-ACB693D1E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9" r="28935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887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3"/>
            <a:ext cx="3992020" cy="3756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b="1" dirty="0">
                <a:solidFill>
                  <a:srgbClr val="FFC000"/>
                </a:solidFill>
              </a:rPr>
              <a:t>INFRASTRUCTURA</a:t>
            </a:r>
          </a:p>
          <a:p>
            <a:pPr marL="0" indent="0">
              <a:buNone/>
            </a:pPr>
            <a:endParaRPr lang="en-US" altLang="en-US" sz="1600" b="1" dirty="0"/>
          </a:p>
          <a:p>
            <a:pPr>
              <a:buClr>
                <a:srgbClr val="FFC000"/>
              </a:buClr>
            </a:pPr>
            <a:r>
              <a:rPr lang="en-US" sz="1600" dirty="0"/>
              <a:t>15 km de </a:t>
            </a:r>
            <a:r>
              <a:rPr lang="en-US" sz="1600" dirty="0" err="1"/>
              <a:t>drumuri</a:t>
            </a:r>
            <a:endParaRPr lang="en-US" sz="1600" dirty="0"/>
          </a:p>
          <a:p>
            <a:pPr>
              <a:buClr>
                <a:srgbClr val="FFC000"/>
              </a:buClr>
            </a:pPr>
            <a:r>
              <a:rPr lang="en-US" altLang="en-US" sz="1600" dirty="0"/>
              <a:t>Drum de </a:t>
            </a:r>
            <a:r>
              <a:rPr lang="en-US" altLang="en-US" sz="1600" dirty="0" err="1"/>
              <a:t>acces</a:t>
            </a:r>
            <a:r>
              <a:rPr lang="en-US" altLang="en-US" sz="1600" dirty="0"/>
              <a:t> cu 4 </a:t>
            </a:r>
            <a:r>
              <a:rPr lang="en-US" altLang="en-US" sz="1600" dirty="0" err="1"/>
              <a:t>benzi</a:t>
            </a:r>
            <a:r>
              <a:rPr lang="en-US" altLang="en-US" sz="1600" dirty="0"/>
              <a:t> in </a:t>
            </a:r>
            <a:r>
              <a:rPr lang="en-US" altLang="en-US" sz="1600" dirty="0" err="1"/>
              <a:t>Soseaua</a:t>
            </a:r>
            <a:r>
              <a:rPr lang="en-US" altLang="en-US" sz="1600" dirty="0"/>
              <a:t> de </a:t>
            </a:r>
            <a:r>
              <a:rPr lang="en-US" altLang="en-US" sz="1600" dirty="0" err="1"/>
              <a:t>Centura</a:t>
            </a:r>
            <a:endParaRPr lang="en-US" altLang="en-US" sz="1600" dirty="0"/>
          </a:p>
          <a:p>
            <a:pPr>
              <a:buClr>
                <a:srgbClr val="FFC000"/>
              </a:buClr>
            </a:pPr>
            <a:r>
              <a:rPr lang="en-US" altLang="en-US" sz="1600" dirty="0"/>
              <a:t>2 </a:t>
            </a:r>
            <a:r>
              <a:rPr lang="en-US" altLang="en-US" sz="1600" dirty="0" err="1"/>
              <a:t>parcuri</a:t>
            </a:r>
            <a:endParaRPr lang="en-US" altLang="en-US" sz="1600" dirty="0"/>
          </a:p>
        </p:txBody>
      </p:sp>
      <p:pic>
        <p:nvPicPr>
          <p:cNvPr id="4" name="Picture 3" descr="A car parked on a city street filled with traffic surrounded by tall buildings&#10;&#10;Description automatically generated">
            <a:extLst>
              <a:ext uri="{FF2B5EF4-FFF2-40B4-BE49-F238E27FC236}">
                <a16:creationId xmlns:a16="http://schemas.microsoft.com/office/drawing/2014/main" id="{8E76513C-C82D-4C5E-B336-C7F9DCA9E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5" r="26209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989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3"/>
            <a:ext cx="4080510" cy="3766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b="1" dirty="0">
                <a:solidFill>
                  <a:srgbClr val="FFC000"/>
                </a:solidFill>
              </a:rPr>
              <a:t>FUNCTIUNI</a:t>
            </a:r>
          </a:p>
          <a:p>
            <a:pPr marL="0" indent="0">
              <a:buNone/>
            </a:pPr>
            <a:endParaRPr lang="en-US" altLang="en-US" sz="1400" b="1" dirty="0"/>
          </a:p>
          <a:p>
            <a:pPr>
              <a:buClr>
                <a:srgbClr val="FFC000"/>
              </a:buClr>
            </a:pPr>
            <a:r>
              <a:rPr lang="en-US" sz="1600" b="1" i="1" dirty="0"/>
              <a:t>Strip Mall Cosmopolis Plaza </a:t>
            </a:r>
            <a:r>
              <a:rPr lang="en-US" sz="1600" dirty="0"/>
              <a:t>– 4.000 </a:t>
            </a:r>
            <a:r>
              <a:rPr lang="en-US" sz="1600" dirty="0" err="1"/>
              <a:t>mp</a:t>
            </a:r>
            <a:r>
              <a:rPr lang="en-US" sz="1600" dirty="0"/>
              <a:t> – </a:t>
            </a:r>
            <a:r>
              <a:rPr lang="en-US" sz="1600" dirty="0" err="1"/>
              <a:t>primul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singurul</a:t>
            </a:r>
            <a:r>
              <a:rPr lang="en-US" sz="1600" dirty="0"/>
              <a:t> mall </a:t>
            </a:r>
            <a:r>
              <a:rPr lang="en-US" sz="1600" dirty="0" err="1"/>
              <a:t>dintr</a:t>
            </a:r>
            <a:r>
              <a:rPr lang="en-US" sz="1600" dirty="0"/>
              <a:t>-un </a:t>
            </a:r>
            <a:r>
              <a:rPr lang="en-US" sz="1600" dirty="0" err="1"/>
              <a:t>ansamblu</a:t>
            </a:r>
            <a:r>
              <a:rPr lang="en-US" sz="1600" dirty="0"/>
              <a:t> </a:t>
            </a:r>
            <a:r>
              <a:rPr lang="en-US" sz="1600" dirty="0" err="1"/>
              <a:t>rezidential</a:t>
            </a:r>
            <a:r>
              <a:rPr lang="en-US" sz="1600" dirty="0"/>
              <a:t> din Romania</a:t>
            </a:r>
          </a:p>
          <a:p>
            <a:pPr>
              <a:buClr>
                <a:srgbClr val="FFC000"/>
              </a:buClr>
            </a:pPr>
            <a:endParaRPr lang="en-US" sz="1600" dirty="0"/>
          </a:p>
          <a:p>
            <a:pPr>
              <a:buClr>
                <a:srgbClr val="FFC000"/>
              </a:buClr>
            </a:pPr>
            <a:r>
              <a:rPr lang="en-US" altLang="en-US" sz="1600" b="1" i="1" dirty="0" err="1"/>
              <a:t>Invatamant</a:t>
            </a:r>
            <a:endParaRPr lang="en-US" altLang="en-US" sz="1600" b="1" i="1" dirty="0"/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sz="1600" dirty="0"/>
              <a:t>- 2 </a:t>
            </a:r>
            <a:r>
              <a:rPr lang="en-US" altLang="en-US" sz="1600" dirty="0" err="1"/>
              <a:t>gradinite</a:t>
            </a:r>
            <a:r>
              <a:rPr lang="en-US" altLang="en-US" sz="1600" dirty="0"/>
              <a:t> private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sz="1600" dirty="0"/>
              <a:t>- 1 </a:t>
            </a:r>
            <a:r>
              <a:rPr lang="en-US" altLang="en-US" sz="1600" dirty="0" err="1"/>
              <a:t>scoala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primara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privata</a:t>
            </a:r>
            <a:endParaRPr lang="en-US" altLang="en-US" sz="1600" dirty="0"/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sz="1600" dirty="0"/>
              <a:t>- 1 </a:t>
            </a:r>
            <a:r>
              <a:rPr lang="en-US" altLang="en-US" sz="1600" dirty="0" err="1"/>
              <a:t>scoala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primara</a:t>
            </a:r>
            <a:r>
              <a:rPr lang="en-US" altLang="en-US" sz="1600" dirty="0"/>
              <a:t> de stat, in </a:t>
            </a:r>
            <a:r>
              <a:rPr lang="en-US" altLang="en-US" sz="1600" dirty="0" err="1"/>
              <a:t>constructie</a:t>
            </a:r>
            <a:endParaRPr lang="en-US" altLang="en-US" sz="1600" dirty="0"/>
          </a:p>
          <a:p>
            <a:pPr>
              <a:buClr>
                <a:srgbClr val="FFC000"/>
              </a:buClr>
            </a:pPr>
            <a:endParaRPr lang="en-US" altLang="en-US" sz="1600" dirty="0"/>
          </a:p>
          <a:p>
            <a:pPr>
              <a:buClr>
                <a:srgbClr val="FFC000"/>
              </a:buClr>
            </a:pPr>
            <a:r>
              <a:rPr lang="en-US" altLang="en-US" sz="1600" b="1" i="1" dirty="0" err="1"/>
              <a:t>Spatii</a:t>
            </a:r>
            <a:r>
              <a:rPr lang="en-US" altLang="en-US" sz="1600" b="1" i="1" dirty="0"/>
              <a:t> de </a:t>
            </a:r>
            <a:r>
              <a:rPr lang="en-US" altLang="en-US" sz="1600" b="1" i="1" dirty="0" err="1"/>
              <a:t>servicii</a:t>
            </a:r>
            <a:endParaRPr lang="en-US" altLang="en-US" sz="1600" b="1" i="1" dirty="0"/>
          </a:p>
        </p:txBody>
      </p:sp>
      <p:pic>
        <p:nvPicPr>
          <p:cNvPr id="6" name="Picture 5" descr="A person riding on the back of a house&#10;&#10;Description automatically generated">
            <a:extLst>
              <a:ext uri="{FF2B5EF4-FFF2-40B4-BE49-F238E27FC236}">
                <a16:creationId xmlns:a16="http://schemas.microsoft.com/office/drawing/2014/main" id="{6E635485-CA5D-4887-B4F7-05F4F0935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9" r="24265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306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3"/>
            <a:ext cx="4080510" cy="37864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1900" b="1" dirty="0">
                <a:solidFill>
                  <a:srgbClr val="FFC000"/>
                </a:solidFill>
              </a:rPr>
              <a:t>FACILITATI</a:t>
            </a:r>
          </a:p>
          <a:p>
            <a:pPr marL="0" indent="0">
              <a:buNone/>
            </a:pPr>
            <a:endParaRPr lang="en-US" altLang="en-US" sz="12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Peste</a:t>
            </a:r>
            <a:r>
              <a:rPr lang="en-US" sz="1700" dirty="0"/>
              <a:t> 25 de piscine </a:t>
            </a:r>
            <a:r>
              <a:rPr lang="en-US" sz="1700" dirty="0" err="1"/>
              <a:t>exterioare</a:t>
            </a:r>
            <a:endParaRPr lang="en-US" sz="17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Locuri</a:t>
            </a:r>
            <a:r>
              <a:rPr lang="en-US" sz="1700" dirty="0"/>
              <a:t> de </a:t>
            </a:r>
            <a:r>
              <a:rPr lang="en-US" sz="1700" dirty="0" err="1"/>
              <a:t>joaca</a:t>
            </a:r>
            <a:r>
              <a:rPr lang="en-US" sz="1700" dirty="0"/>
              <a:t> </a:t>
            </a:r>
            <a:r>
              <a:rPr lang="en-US" sz="1700" dirty="0" err="1"/>
              <a:t>pentru</a:t>
            </a:r>
            <a:r>
              <a:rPr lang="en-US" sz="1700" dirty="0"/>
              <a:t> </a:t>
            </a:r>
            <a:r>
              <a:rPr lang="en-US" sz="1700" dirty="0" err="1"/>
              <a:t>copii</a:t>
            </a:r>
            <a:endParaRPr lang="en-US" sz="17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Terenuri</a:t>
            </a:r>
            <a:r>
              <a:rPr lang="en-US" sz="1700" dirty="0"/>
              <a:t> de sport</a:t>
            </a:r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/>
              <a:t>Sala de fitness</a:t>
            </a:r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/>
              <a:t>Transport </a:t>
            </a:r>
            <a:r>
              <a:rPr lang="en-US" sz="1700" dirty="0" err="1"/>
              <a:t>asigurat</a:t>
            </a:r>
            <a:endParaRPr lang="en-US" sz="17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Paza</a:t>
            </a:r>
            <a:r>
              <a:rPr lang="en-US" sz="1700" dirty="0"/>
              <a:t> 24/7</a:t>
            </a:r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Cafenele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restaurante</a:t>
            </a:r>
            <a:endParaRPr lang="en-US" sz="17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Statie</a:t>
            </a:r>
            <a:r>
              <a:rPr lang="en-US" sz="1700" dirty="0"/>
              <a:t> de </a:t>
            </a:r>
            <a:r>
              <a:rPr lang="en-US" sz="1700" dirty="0" err="1"/>
              <a:t>reincarcare</a:t>
            </a:r>
            <a:r>
              <a:rPr lang="en-US" sz="1700" dirty="0"/>
              <a:t> </a:t>
            </a:r>
            <a:r>
              <a:rPr lang="en-US" sz="1700" dirty="0" err="1"/>
              <a:t>masini</a:t>
            </a:r>
            <a:r>
              <a:rPr lang="en-US" sz="1700" dirty="0"/>
              <a:t> </a:t>
            </a:r>
            <a:r>
              <a:rPr lang="en-US" sz="1700" dirty="0" err="1"/>
              <a:t>electrice</a:t>
            </a:r>
            <a:endParaRPr lang="en-US" sz="17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sz="1700" dirty="0" err="1"/>
              <a:t>Plaja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ponton pe </a:t>
            </a:r>
            <a:r>
              <a:rPr lang="en-US" sz="1700" dirty="0" err="1"/>
              <a:t>malul</a:t>
            </a:r>
            <a:r>
              <a:rPr lang="en-US" sz="1700" dirty="0"/>
              <a:t> </a:t>
            </a:r>
            <a:r>
              <a:rPr lang="en-US" sz="1700" dirty="0" err="1"/>
              <a:t>Lacului</a:t>
            </a:r>
            <a:r>
              <a:rPr lang="en-US" sz="1700" dirty="0"/>
              <a:t> </a:t>
            </a:r>
            <a:r>
              <a:rPr lang="en-US" sz="1700" dirty="0" err="1"/>
              <a:t>Cretuleasca</a:t>
            </a:r>
            <a:endParaRPr lang="en-US" sz="1700" dirty="0"/>
          </a:p>
          <a:p>
            <a:pPr>
              <a:lnSpc>
                <a:spcPct val="110000"/>
              </a:lnSpc>
              <a:spcBef>
                <a:spcPts val="500"/>
              </a:spcBef>
              <a:buClr>
                <a:srgbClr val="FFC000"/>
              </a:buClr>
            </a:pPr>
            <a:r>
              <a:rPr lang="en-US" altLang="en-US" sz="1700" dirty="0"/>
              <a:t>Loc de </a:t>
            </a:r>
            <a:r>
              <a:rPr lang="en-US" altLang="en-US" sz="1700" dirty="0" err="1"/>
              <a:t>joaca</a:t>
            </a:r>
            <a:r>
              <a:rPr lang="en-US" altLang="en-US" sz="1700" dirty="0"/>
              <a:t> </a:t>
            </a:r>
            <a:r>
              <a:rPr lang="en-US" altLang="en-US" sz="1700" dirty="0" err="1"/>
              <a:t>pentru</a:t>
            </a:r>
            <a:r>
              <a:rPr lang="en-US" altLang="en-US" sz="1700" dirty="0"/>
              <a:t> </a:t>
            </a:r>
            <a:r>
              <a:rPr lang="en-US" altLang="en-US" sz="1700" dirty="0" err="1"/>
              <a:t>animalele</a:t>
            </a:r>
            <a:r>
              <a:rPr lang="en-US" altLang="en-US" sz="1700" dirty="0"/>
              <a:t> de </a:t>
            </a:r>
            <a:r>
              <a:rPr lang="en-US" altLang="en-US" sz="1700" dirty="0" err="1"/>
              <a:t>companie</a:t>
            </a:r>
            <a:r>
              <a:rPr lang="en-US" altLang="en-US" sz="1700" dirty="0"/>
              <a:t>, </a:t>
            </a:r>
            <a:r>
              <a:rPr lang="en-US" altLang="en-US" sz="1700" dirty="0" err="1"/>
              <a:t>veterinar</a:t>
            </a:r>
            <a:r>
              <a:rPr lang="en-US" altLang="en-US" sz="1700" dirty="0"/>
              <a:t> </a:t>
            </a:r>
            <a:r>
              <a:rPr lang="en-US" altLang="en-US" sz="1700" dirty="0" err="1"/>
              <a:t>si</a:t>
            </a:r>
            <a:r>
              <a:rPr lang="en-US" altLang="en-US" sz="1700" dirty="0"/>
              <a:t> </a:t>
            </a:r>
            <a:r>
              <a:rPr lang="en-US" altLang="en-US" sz="1700" dirty="0" err="1"/>
              <a:t>petshop</a:t>
            </a:r>
            <a:endParaRPr lang="en-US" altLang="en-US" sz="17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5ABD19-66CB-419F-BC78-208C6F791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88" r="22126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918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04479"/>
            <a:ext cx="7886700" cy="4279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altLang="en-US" sz="2400" b="1" dirty="0">
                <a:solidFill>
                  <a:srgbClr val="FFBC09"/>
                </a:solidFill>
              </a:rPr>
              <a:t>STRIP MALL COSMOPOLIS PLAZA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19914-8A04-402C-BE7C-D08F9B9B0A1B}"/>
              </a:ext>
            </a:extLst>
          </p:cNvPr>
          <p:cNvSpPr txBox="1">
            <a:spLocks/>
          </p:cNvSpPr>
          <p:nvPr/>
        </p:nvSpPr>
        <p:spPr>
          <a:xfrm>
            <a:off x="628650" y="2564067"/>
            <a:ext cx="3835195" cy="3689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1600" i="1" dirty="0"/>
              <a:t>Supermarket</a:t>
            </a:r>
          </a:p>
          <a:p>
            <a:pPr algn="just"/>
            <a:r>
              <a:rPr lang="en-US" altLang="en-US" sz="1600" i="1" dirty="0" err="1"/>
              <a:t>Farmacie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Brutarie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Crama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Cofetarie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Cafenea</a:t>
            </a:r>
            <a:endParaRPr lang="en-US" altLang="en-US" sz="1600" i="1" dirty="0"/>
          </a:p>
          <a:p>
            <a:pPr algn="just"/>
            <a:r>
              <a:rPr lang="en-US" altLang="en-US" sz="1600" i="1" dirty="0"/>
              <a:t>Loc de </a:t>
            </a:r>
            <a:r>
              <a:rPr lang="en-US" altLang="en-US" sz="1600" i="1" dirty="0" err="1"/>
              <a:t>joaca</a:t>
            </a:r>
            <a:r>
              <a:rPr lang="en-US" altLang="en-US" sz="1600" i="1" dirty="0"/>
              <a:t> in interior</a:t>
            </a:r>
          </a:p>
          <a:p>
            <a:pPr algn="just"/>
            <a:r>
              <a:rPr lang="en-US" altLang="en-US" sz="1600" i="1" dirty="0"/>
              <a:t>Restaurant</a:t>
            </a:r>
          </a:p>
          <a:p>
            <a:pPr algn="just"/>
            <a:r>
              <a:rPr lang="en-US" altLang="en-US" sz="1600" i="1" dirty="0"/>
              <a:t>Night market</a:t>
            </a:r>
          </a:p>
          <a:p>
            <a:pPr algn="just"/>
            <a:r>
              <a:rPr lang="en-US" altLang="en-US" sz="1600" i="1" dirty="0"/>
              <a:t>Barber shop / </a:t>
            </a:r>
            <a:r>
              <a:rPr lang="en-US" altLang="en-US" sz="1600" i="1" dirty="0" err="1"/>
              <a:t>frizerie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Scoala</a:t>
            </a:r>
            <a:r>
              <a:rPr lang="en-US" altLang="en-US" sz="1600" i="1" dirty="0"/>
              <a:t> de </a:t>
            </a:r>
            <a:r>
              <a:rPr lang="en-US" altLang="en-US" sz="1600" i="1" dirty="0" err="1"/>
              <a:t>talente</a:t>
            </a:r>
            <a:endParaRPr lang="en-US" altLang="en-US" sz="1600" i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DBEC11-4FC1-4E5B-AECE-9CF83C7B6940}"/>
              </a:ext>
            </a:extLst>
          </p:cNvPr>
          <p:cNvSpPr txBox="1">
            <a:spLocks/>
          </p:cNvSpPr>
          <p:nvPr/>
        </p:nvSpPr>
        <p:spPr>
          <a:xfrm>
            <a:off x="4463845" y="2564068"/>
            <a:ext cx="4051505" cy="354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1600" i="1" dirty="0"/>
              <a:t>Fast-Food</a:t>
            </a:r>
          </a:p>
          <a:p>
            <a:pPr algn="just"/>
            <a:r>
              <a:rPr lang="en-US" altLang="en-US" sz="1600" i="1" dirty="0" err="1"/>
              <a:t>Magazin</a:t>
            </a:r>
            <a:r>
              <a:rPr lang="en-US" altLang="en-US" sz="1600" i="1" dirty="0"/>
              <a:t> de </a:t>
            </a:r>
            <a:r>
              <a:rPr lang="en-US" altLang="en-US" sz="1600" i="1" dirty="0" err="1"/>
              <a:t>jucarii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Papetarie</a:t>
            </a:r>
            <a:endParaRPr lang="en-US" altLang="en-US" sz="1600" i="1" dirty="0"/>
          </a:p>
          <a:p>
            <a:pPr algn="just"/>
            <a:r>
              <a:rPr lang="en-US" altLang="en-US" sz="1600" i="1" dirty="0"/>
              <a:t>Baclava </a:t>
            </a:r>
            <a:r>
              <a:rPr lang="en-US" altLang="en-US" sz="1600" i="1" dirty="0" err="1"/>
              <a:t>si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delicatese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turcesti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Magazin</a:t>
            </a:r>
            <a:r>
              <a:rPr lang="en-US" altLang="en-US" sz="1600" i="1" dirty="0"/>
              <a:t> de lactate</a:t>
            </a:r>
          </a:p>
          <a:p>
            <a:pPr algn="just"/>
            <a:r>
              <a:rPr lang="en-US" altLang="en-US" sz="1600" i="1" dirty="0" err="1"/>
              <a:t>Cosmetica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masaj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coafor</a:t>
            </a:r>
            <a:r>
              <a:rPr lang="en-US" altLang="en-US" sz="1600" i="1" dirty="0"/>
              <a:t>, solar, </a:t>
            </a:r>
            <a:r>
              <a:rPr lang="en-US" altLang="en-US" sz="1600" i="1" dirty="0" err="1"/>
              <a:t>manichiura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machiaj</a:t>
            </a:r>
            <a:endParaRPr lang="en-US" altLang="en-US" sz="1600" i="1" dirty="0"/>
          </a:p>
          <a:p>
            <a:pPr algn="just"/>
            <a:r>
              <a:rPr lang="en-US" altLang="en-US" sz="1600" i="1" dirty="0"/>
              <a:t>ATM</a:t>
            </a:r>
          </a:p>
          <a:p>
            <a:pPr algn="just"/>
            <a:r>
              <a:rPr lang="en-US" altLang="en-US" sz="1600" i="1" dirty="0" err="1"/>
              <a:t>Curatatorie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Croitorie</a:t>
            </a:r>
            <a:endParaRPr lang="en-US" altLang="en-US" sz="1600" i="1" dirty="0"/>
          </a:p>
          <a:p>
            <a:pPr algn="just"/>
            <a:r>
              <a:rPr lang="en-US" altLang="en-US" sz="1600" i="1" dirty="0" err="1"/>
              <a:t>Magazin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bricolaj</a:t>
            </a:r>
            <a:endParaRPr lang="en-US" altLang="en-US" sz="16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5C1A9A-F50B-42EB-8F23-680009DD747E}"/>
              </a:ext>
            </a:extLst>
          </p:cNvPr>
          <p:cNvSpPr txBox="1">
            <a:spLocks/>
          </p:cNvSpPr>
          <p:nvPr/>
        </p:nvSpPr>
        <p:spPr>
          <a:xfrm>
            <a:off x="628650" y="1155290"/>
            <a:ext cx="7886700" cy="1135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en-US" sz="1800" dirty="0" err="1"/>
              <a:t>În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premiera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pentru</a:t>
            </a:r>
            <a:r>
              <a:rPr lang="en-US" altLang="en-US" sz="1800" dirty="0"/>
              <a:t> Romania, am </a:t>
            </a:r>
            <a:r>
              <a:rPr lang="en-US" altLang="en-US" sz="1800" dirty="0" err="1"/>
              <a:t>construit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primul</a:t>
            </a:r>
            <a:r>
              <a:rPr lang="en-US" altLang="en-US" sz="1800" dirty="0"/>
              <a:t> strip mall din </a:t>
            </a:r>
            <a:r>
              <a:rPr lang="en-US" altLang="en-US" sz="1800" dirty="0" err="1"/>
              <a:t>incinta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unui</a:t>
            </a:r>
            <a:r>
              <a:rPr lang="en-US" altLang="en-US" sz="1800" dirty="0"/>
              <a:t> complex </a:t>
            </a:r>
            <a:r>
              <a:rPr lang="en-US" altLang="en-US" sz="1800" dirty="0" err="1"/>
              <a:t>rezidential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Acesta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este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situat</a:t>
            </a:r>
            <a:r>
              <a:rPr lang="en-US" altLang="en-US" sz="1800" dirty="0"/>
              <a:t> in </a:t>
            </a:r>
            <a:r>
              <a:rPr lang="en-US" altLang="en-US" sz="1800" dirty="0" err="1"/>
              <a:t>mijlocul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complexului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Dispune</a:t>
            </a:r>
            <a:r>
              <a:rPr lang="en-US" altLang="en-US" sz="1800" dirty="0"/>
              <a:t> de </a:t>
            </a:r>
            <a:r>
              <a:rPr lang="en-US" altLang="en-US" sz="1800" dirty="0" err="1"/>
              <a:t>parcare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proprie</a:t>
            </a:r>
            <a:r>
              <a:rPr lang="en-US" altLang="en-US" sz="1800" dirty="0"/>
              <a:t> cu 70 de </a:t>
            </a:r>
            <a:r>
              <a:rPr lang="en-US" altLang="en-US" sz="1800" dirty="0" err="1"/>
              <a:t>locuri</a:t>
            </a:r>
            <a:r>
              <a:rPr lang="en-US" altLang="en-US" sz="1800" dirty="0"/>
              <a:t>, magazine, </a:t>
            </a:r>
            <a:r>
              <a:rPr lang="en-US" altLang="en-US" sz="1800" dirty="0" err="1"/>
              <a:t>restaurante</a:t>
            </a:r>
            <a:r>
              <a:rPr lang="en-US" altLang="en-US" sz="1800" dirty="0"/>
              <a:t>, zone de </a:t>
            </a:r>
            <a:r>
              <a:rPr lang="en-US" altLang="en-US" sz="1800" dirty="0" err="1"/>
              <a:t>relaxare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multe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alte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facilitati</a:t>
            </a:r>
            <a:r>
              <a:rPr lang="en-US" altLang="en-US" sz="1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0425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1">
            <a:extLst>
              <a:ext uri="{FF2B5EF4-FFF2-40B4-BE49-F238E27FC236}">
                <a16:creationId xmlns:a16="http://schemas.microsoft.com/office/drawing/2014/main" id="{6CA3605D-B969-4E74-A92E-0959CC5F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0718"/>
            <a:ext cx="7886700" cy="113997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PLANURI DE VIITOR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8490D2-52F4-4EE1-815B-EBA95DF62FA4}"/>
              </a:ext>
            </a:extLst>
          </p:cNvPr>
          <p:cNvSpPr txBox="1">
            <a:spLocks/>
          </p:cNvSpPr>
          <p:nvPr/>
        </p:nvSpPr>
        <p:spPr>
          <a:xfrm>
            <a:off x="628650" y="4842163"/>
            <a:ext cx="7886700" cy="96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graphicFrame>
        <p:nvGraphicFramePr>
          <p:cNvPr id="34" name="Content Placeholder 2">
            <a:extLst>
              <a:ext uri="{FF2B5EF4-FFF2-40B4-BE49-F238E27FC236}">
                <a16:creationId xmlns:a16="http://schemas.microsoft.com/office/drawing/2014/main" id="{F5B4A294-E4D6-4802-AEF7-5649BEDFB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106714"/>
              </p:ext>
            </p:extLst>
          </p:nvPr>
        </p:nvGraphicFramePr>
        <p:xfrm>
          <a:off x="628650" y="1319646"/>
          <a:ext cx="78867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Titlu 1">
            <a:extLst>
              <a:ext uri="{FF2B5EF4-FFF2-40B4-BE49-F238E27FC236}">
                <a16:creationId xmlns:a16="http://schemas.microsoft.com/office/drawing/2014/main" id="{C3C645ED-B128-4AEC-9B6B-C6D8D174719E}"/>
              </a:ext>
            </a:extLst>
          </p:cNvPr>
          <p:cNvSpPr txBox="1">
            <a:spLocks/>
          </p:cNvSpPr>
          <p:nvPr/>
        </p:nvSpPr>
        <p:spPr>
          <a:xfrm>
            <a:off x="628651" y="474864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>
                <a:latin typeface="+mn-lt"/>
              </a:rPr>
              <a:t>…</a:t>
            </a:r>
            <a:r>
              <a:rPr lang="en-US" sz="2000" dirty="0" err="1">
                <a:latin typeface="+mn-lt"/>
              </a:rPr>
              <a:t>si</a:t>
            </a:r>
            <a:r>
              <a:rPr lang="en-US" sz="2000" dirty="0">
                <a:latin typeface="+mn-lt"/>
              </a:rPr>
              <a:t> un total de </a:t>
            </a:r>
            <a:r>
              <a:rPr lang="en-US" sz="2000" dirty="0" err="1">
                <a:latin typeface="+mn-lt"/>
              </a:rPr>
              <a:t>peste</a:t>
            </a:r>
            <a:r>
              <a:rPr lang="en-US" sz="2000" dirty="0">
                <a:latin typeface="+mn-lt"/>
              </a:rPr>
              <a:t> 30.000 de </a:t>
            </a:r>
            <a:r>
              <a:rPr lang="en-US" sz="2000" dirty="0" err="1">
                <a:latin typeface="+mn-lt"/>
              </a:rPr>
              <a:t>rezidenti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pana</a:t>
            </a:r>
            <a:r>
              <a:rPr lang="en-US" sz="2000" dirty="0">
                <a:latin typeface="+mn-lt"/>
              </a:rPr>
              <a:t> in 2033, </a:t>
            </a:r>
            <a:r>
              <a:rPr lang="en-US" sz="2000" dirty="0" err="1">
                <a:latin typeface="+mn-lt"/>
              </a:rPr>
              <a:t>adica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aproximativ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populatia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localitatilor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Pascani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sau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Ramnicu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Sarat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890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ine 4">
            <a:extLst>
              <a:ext uri="{FF2B5EF4-FFF2-40B4-BE49-F238E27FC236}">
                <a16:creationId xmlns:a16="http://schemas.microsoft.com/office/drawing/2014/main" id="{F8B467D6-CD98-46AF-8100-DADBF609E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66"/>
          <a:stretch/>
        </p:blipFill>
        <p:spPr bwMode="auto">
          <a:xfrm>
            <a:off x="3370077" y="243"/>
            <a:ext cx="5773923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ine 8">
            <a:extLst>
              <a:ext uri="{FF2B5EF4-FFF2-40B4-BE49-F238E27FC236}">
                <a16:creationId xmlns:a16="http://schemas.microsoft.com/office/drawing/2014/main" id="{538BCEFA-2A76-4ACA-9D67-DE0430C50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3922" b="-3"/>
          <a:stretch/>
        </p:blipFill>
        <p:spPr bwMode="auto">
          <a:xfrm>
            <a:off x="20" y="10"/>
            <a:ext cx="439482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ine 6">
            <a:extLst>
              <a:ext uri="{FF2B5EF4-FFF2-40B4-BE49-F238E27FC236}">
                <a16:creationId xmlns:a16="http://schemas.microsoft.com/office/drawing/2014/main" id="{2DDCAE45-883F-43DB-94F0-3BA5919A1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1472" b="-4"/>
          <a:stretch/>
        </p:blipFill>
        <p:spPr bwMode="auto">
          <a:xfrm>
            <a:off x="4762566" y="3511295"/>
            <a:ext cx="4381434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ine 2">
            <a:extLst>
              <a:ext uri="{FF2B5EF4-FFF2-40B4-BE49-F238E27FC236}">
                <a16:creationId xmlns:a16="http://schemas.microsoft.com/office/drawing/2014/main" id="{74F6C0A7-6349-4EC0-8F89-B405571F0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r="2" b="2"/>
          <a:stretch/>
        </p:blipFill>
        <p:spPr bwMode="auto">
          <a:xfrm>
            <a:off x="20" y="3511295"/>
            <a:ext cx="5773903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188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smo">
      <a:majorFont>
        <a:latin typeface="AvenirNext LT Pro Bold"/>
        <a:ea typeface=""/>
        <a:cs typeface=""/>
      </a:majorFont>
      <a:minorFont>
        <a:latin typeface="AvenirNext LT Pr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277</Words>
  <Application>Microsoft Office PowerPoint</Application>
  <PresentationFormat>On-screen Show (4:3)</PresentationFormat>
  <Paragraphs>76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AvenirNext LT Pro Bold</vt:lpstr>
      <vt:lpstr>AvenirNext LT Pro Regular</vt:lpstr>
      <vt:lpstr>Calibri</vt:lpstr>
      <vt:lpstr>Office Theme</vt:lpstr>
      <vt:lpstr>Cosmopolis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PLANURI DE VIITOR</vt:lpstr>
      <vt:lpstr>PowerPoint Presentation</vt:lpstr>
      <vt:lpstr>PowerPoint Presentation</vt:lpstr>
      <vt:lpstr>Va multumim!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Cosmopolis</dc:title>
  <dc:creator>Alina Stirbu</dc:creator>
  <cp:lastModifiedBy>Alina Stirbu</cp:lastModifiedBy>
  <cp:revision>19</cp:revision>
  <dcterms:created xsi:type="dcterms:W3CDTF">2019-06-26T14:26:19Z</dcterms:created>
  <dcterms:modified xsi:type="dcterms:W3CDTF">2019-06-26T15:04:02Z</dcterms:modified>
</cp:coreProperties>
</file>