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02" r:id="rId2"/>
  </p:sldMasterIdLst>
  <p:notesMasterIdLst>
    <p:notesMasterId r:id="rId10"/>
  </p:notesMasterIdLst>
  <p:handoutMasterIdLst>
    <p:handoutMasterId r:id="rId11"/>
  </p:handoutMasterIdLst>
  <p:sldIdLst>
    <p:sldId id="319" r:id="rId3"/>
    <p:sldId id="314" r:id="rId4"/>
    <p:sldId id="311" r:id="rId5"/>
    <p:sldId id="318" r:id="rId6"/>
    <p:sldId id="312" r:id="rId7"/>
    <p:sldId id="316" r:id="rId8"/>
    <p:sldId id="320" r:id="rId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d, Andreea (RO - Bucharest)" initials="VA(-B" lastIdx="19" clrIdx="0">
    <p:extLst>
      <p:ext uri="{19B8F6BF-5375-455C-9EA6-DF929625EA0E}">
        <p15:presenceInfo xmlns:p15="http://schemas.microsoft.com/office/powerpoint/2012/main" userId="S-1-5-21-2094927150-201071529-617630493-572382" providerId="AD"/>
      </p:ext>
    </p:extLst>
  </p:cmAuthor>
  <p:cmAuthor id="2" name="Preda, Anca (RO - Bucharest)" initials="PA(-B" lastIdx="5" clrIdx="1">
    <p:extLst>
      <p:ext uri="{19B8F6BF-5375-455C-9EA6-DF929625EA0E}">
        <p15:presenceInfo xmlns:p15="http://schemas.microsoft.com/office/powerpoint/2012/main" userId="S-1-5-21-2094927150-201071529-617630493-1000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012169"/>
    <a:srgbClr val="0097A9"/>
    <a:srgbClr val="43B02A"/>
    <a:srgbClr val="C2D7DD"/>
    <a:srgbClr val="BFD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47" autoAdjust="0"/>
    <p:restoredTop sz="94434" autoAdjust="0"/>
  </p:normalViewPr>
  <p:slideViewPr>
    <p:cSldViewPr snapToGrid="0">
      <p:cViewPr varScale="1">
        <p:scale>
          <a:sx n="64" d="100"/>
          <a:sy n="64" d="100"/>
        </p:scale>
        <p:origin x="40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obuh0001\OFFICE\Tax%20&amp;%20Legal%20Working%20Area\Clients\R\ROPEPCA\Presentation\Romanian%20version\Graphs%20-%2022%20marti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obuh0001\office\Tax%20&amp;%20Legal%20Working%20Area\Clients\R\ROPEPCA\Work\current\DT%20Summary%20countries%20fiscal%20terms_20%20Feb%202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obuh0001\OFFICE\Tax%20&amp;%20Legal%20Working%20Area\Clients\R\ROPEPCA\Work\current\DT%20Summary%20countries%20fiscal%20terms_20%20Feb%2020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robuh0001\OFFICE\Tax%20&amp;%20Legal%20Working%20Area\Clients\R\ROPEPCA\Presentation\Romanian%20version\DT%20Summary%20countries%20fiscal%20terms_22Martie%20201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Sheet1!$F$6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Sheet1!$E$7:$E$9</c:f>
              <c:strCache>
                <c:ptCount val="3"/>
                <c:pt idx="0">
                  <c:v>România</c:v>
                </c:pt>
                <c:pt idx="1">
                  <c:v>Europa (exceptând Groeningen Olanda)</c:v>
                </c:pt>
                <c:pt idx="2">
                  <c:v>Europa</c:v>
                </c:pt>
              </c:strCache>
            </c:strRef>
          </c:cat>
          <c:val>
            <c:numRef>
              <c:f>Sheet1!$F$7:$F$9</c:f>
              <c:numCache>
                <c:formatCode>0.0%</c:formatCode>
                <c:ptCount val="3"/>
                <c:pt idx="0">
                  <c:v>0.15006966442952863</c:v>
                </c:pt>
                <c:pt idx="1">
                  <c:v>9.304237734203101E-2</c:v>
                </c:pt>
                <c:pt idx="2">
                  <c:v>0.11726384331844582</c:v>
                </c:pt>
              </c:numCache>
            </c:numRef>
          </c:val>
        </c:ser>
        <c:ser>
          <c:idx val="1"/>
          <c:order val="1"/>
          <c:tx>
            <c:strRef>
              <c:f>Sheet1!$G$6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Sheet1!$E$7:$E$9</c:f>
              <c:strCache>
                <c:ptCount val="3"/>
                <c:pt idx="0">
                  <c:v>România</c:v>
                </c:pt>
                <c:pt idx="1">
                  <c:v>Europa (exceptând Groeningen Olanda)</c:v>
                </c:pt>
                <c:pt idx="2">
                  <c:v>Europa</c:v>
                </c:pt>
              </c:strCache>
            </c:strRef>
          </c:cat>
          <c:val>
            <c:numRef>
              <c:f>Sheet1!$G$7:$G$9</c:f>
              <c:numCache>
                <c:formatCode>0.0%</c:formatCode>
                <c:ptCount val="3"/>
                <c:pt idx="0">
                  <c:v>0.1689340224370994</c:v>
                </c:pt>
                <c:pt idx="1">
                  <c:v>7.9307601182455015E-2</c:v>
                </c:pt>
                <c:pt idx="2">
                  <c:v>0.10044733975465704</c:v>
                </c:pt>
              </c:numCache>
            </c:numRef>
          </c:val>
        </c:ser>
        <c:ser>
          <c:idx val="2"/>
          <c:order val="2"/>
          <c:tx>
            <c:strRef>
              <c:f>Sheet1!$H$6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Sheet1!$E$7:$E$9</c:f>
              <c:strCache>
                <c:ptCount val="3"/>
                <c:pt idx="0">
                  <c:v>România</c:v>
                </c:pt>
                <c:pt idx="1">
                  <c:v>Europa (exceptând Groeningen Olanda)</c:v>
                </c:pt>
                <c:pt idx="2">
                  <c:v>Europa</c:v>
                </c:pt>
              </c:strCache>
            </c:strRef>
          </c:cat>
          <c:val>
            <c:numRef>
              <c:f>Sheet1!$H$7:$H$9</c:f>
              <c:numCache>
                <c:formatCode>General</c:formatCode>
                <c:ptCount val="3"/>
                <c:pt idx="0" formatCode="0.0%">
                  <c:v>0.17499999999999999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44902696"/>
        <c:axId val="317641344"/>
      </c:barChart>
      <c:catAx>
        <c:axId val="344902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641344"/>
        <c:crosses val="autoZero"/>
        <c:auto val="0"/>
        <c:lblAlgn val="ctr"/>
        <c:lblOffset val="100"/>
        <c:noMultiLvlLbl val="0"/>
      </c:catAx>
      <c:valAx>
        <c:axId val="31764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902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2016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9557633420822397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RO!$H$53:$H$55</c:f>
              <c:strCache>
                <c:ptCount val="3"/>
                <c:pt idx="0">
                  <c:v>Royalties</c:v>
                </c:pt>
                <c:pt idx="1">
                  <c:v>Supplementary taxes</c:v>
                </c:pt>
                <c:pt idx="2">
                  <c:v>Construction tax</c:v>
                </c:pt>
              </c:strCache>
            </c:strRef>
          </c:cat>
          <c:val>
            <c:numRef>
              <c:f>RO!$I$53:$I$55</c:f>
              <c:numCache>
                <c:formatCode>0.0%</c:formatCode>
                <c:ptCount val="3"/>
                <c:pt idx="0">
                  <c:v>7.9683902871469536E-2</c:v>
                </c:pt>
                <c:pt idx="1">
                  <c:v>6.6102253681104811E-2</c:v>
                </c:pt>
                <c:pt idx="2">
                  <c:v>2.9000000000000001E-2</c:v>
                </c:pt>
              </c:numCache>
            </c:numRef>
          </c:val>
        </c:ser>
        <c:ser>
          <c:idx val="0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8333333333333338"/>
                  <c:y val="7.63888888888888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958223972003499E-2"/>
                      <c:h val="9.715296004666081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6111111111111112"/>
                  <c:y val="-0.1527777777777777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611111111111111E-2"/>
                  <c:y val="8.3333333333333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RO!$H$53:$H$55</c:f>
              <c:strCache>
                <c:ptCount val="3"/>
                <c:pt idx="0">
                  <c:v>Royalties</c:v>
                </c:pt>
                <c:pt idx="1">
                  <c:v>Supplementary taxes</c:v>
                </c:pt>
                <c:pt idx="2">
                  <c:v>Construction tax</c:v>
                </c:pt>
              </c:strCache>
            </c:strRef>
          </c:cat>
          <c:val>
            <c:numRef>
              <c:f>RO!$I$53:$I$55</c:f>
              <c:numCache>
                <c:formatCode>0.0%</c:formatCode>
                <c:ptCount val="3"/>
                <c:pt idx="0">
                  <c:v>7.9683902871469536E-2</c:v>
                </c:pt>
                <c:pt idx="1">
                  <c:v>6.6102253681104811E-2</c:v>
                </c:pt>
                <c:pt idx="2">
                  <c:v>2.9000000000000001E-2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823879499139044"/>
          <c:y val="0.19387758854546225"/>
          <c:w val="0.271761148663556"/>
          <c:h val="0.495937331258431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6273000296405721E-2"/>
          <c:w val="0.89166236637678542"/>
          <c:h val="0.7468732131581788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RO!$H$42:$H$44</c:f>
              <c:strCache>
                <c:ptCount val="3"/>
                <c:pt idx="0">
                  <c:v>Redevențe</c:v>
                </c:pt>
                <c:pt idx="1">
                  <c:v>Impozite suplimentare</c:v>
                </c:pt>
                <c:pt idx="2">
                  <c:v>Impozitul pe construcții</c:v>
                </c:pt>
              </c:strCache>
            </c:strRef>
          </c:cat>
          <c:val>
            <c:numRef>
              <c:f>RO!$I$42:$I$44</c:f>
              <c:numCache>
                <c:formatCode>0.0%</c:formatCode>
                <c:ptCount val="3"/>
                <c:pt idx="0">
                  <c:v>8.2053696892792904E-2</c:v>
                </c:pt>
                <c:pt idx="1">
                  <c:v>6.5000000000000002E-2</c:v>
                </c:pt>
                <c:pt idx="2">
                  <c:v>2.18351793853701E-2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1569596600026364"/>
          <c:y val="0.11881453646363879"/>
          <c:w val="0.25933307140096645"/>
          <c:h val="0.603339501768041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4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0"/>
            <a:ext cx="3043344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90328-20A7-458C-8E7C-31C6EBF7CBA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4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8BE12-53FE-4EE6-9149-BF4E391A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42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4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4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01BCA-2E75-4D9B-A8DF-2D81E20A1368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4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3C1FE-0FAE-4971-80F3-7E1F49A79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5875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74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73C1FE-0FAE-4971-80F3-7E1F49A796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76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7928" y="8842722"/>
            <a:ext cx="3043649" cy="46637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FEB637-BC42-497E-9119-65CA0380A6E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85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buNone/>
              <a:defRPr sz="1600" b="0">
                <a:solidFill>
                  <a:schemeClr val="bg1"/>
                </a:solidFill>
              </a:defRPr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3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</p:grpSp>
      <p:sp>
        <p:nvSpPr>
          <p:cNvPr id="3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7330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1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9524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buSzPct val="100000"/>
              <a:buFont typeface="Arial"/>
              <a:buNone/>
            </a:pPr>
            <a:r>
              <a:rPr lang="en-US" sz="650" dirty="0">
                <a:solidFill>
                  <a:prstClr val="white"/>
                </a:solidFill>
              </a:rPr>
              <a:t>Presentation title</a:t>
            </a:r>
            <a:br>
              <a:rPr lang="en-US" sz="650" dirty="0">
                <a:solidFill>
                  <a:prstClr val="white"/>
                </a:solidFill>
              </a:rPr>
            </a:br>
            <a:r>
              <a:rPr lang="en-US" sz="650" dirty="0">
                <a:solidFill>
                  <a:prstClr val="white"/>
                </a:solidFill>
              </a:rPr>
              <a:t>[To edit, click View &gt; Slide Master &gt; Slide Master]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 smtClean="0">
                <a:solidFill>
                  <a:schemeClr val="bg1"/>
                </a:solidFill>
              </a:rPr>
              <a:t>© 2017, </a:t>
            </a:r>
            <a:r>
              <a:rPr lang="ro-RO" sz="650" dirty="0" smtClean="0">
                <a:solidFill>
                  <a:schemeClr val="bg1"/>
                </a:solidFill>
              </a:rPr>
              <a:t>pentru</a:t>
            </a:r>
            <a:r>
              <a:rPr lang="ro-RO" sz="650" baseline="0" dirty="0" smtClean="0">
                <a:solidFill>
                  <a:schemeClr val="bg1"/>
                </a:solidFill>
              </a:rPr>
              <a:t> informații suplimentare contactați </a:t>
            </a:r>
            <a:r>
              <a:rPr lang="en-US" sz="650" dirty="0" smtClean="0">
                <a:solidFill>
                  <a:schemeClr val="bg1"/>
                </a:solidFill>
              </a:rPr>
              <a:t>Deloitte Rom</a:t>
            </a:r>
            <a:r>
              <a:rPr lang="ro-RO" sz="650" dirty="0" smtClean="0">
                <a:solidFill>
                  <a:schemeClr val="bg1"/>
                </a:solidFill>
              </a:rPr>
              <a:t>â</a:t>
            </a:r>
            <a:r>
              <a:rPr lang="en-US" sz="650" dirty="0" err="1" smtClean="0">
                <a:solidFill>
                  <a:schemeClr val="bg1"/>
                </a:solidFill>
              </a:rPr>
              <a:t>nia</a:t>
            </a:r>
            <a:endParaRPr lang="en-US" sz="6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>
                <a:solidFill>
                  <a:prstClr val="white"/>
                </a:solidFill>
              </a:rPr>
              <a:pPr algn="r" defTabSz="1219170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7507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buSzPct val="100000"/>
              <a:buFont typeface="Arial"/>
              <a:buNone/>
            </a:pPr>
            <a:r>
              <a:rPr lang="en-US" sz="650" dirty="0">
                <a:solidFill>
                  <a:prstClr val="white"/>
                </a:solidFill>
              </a:rPr>
              <a:t>Presentation title</a:t>
            </a:r>
            <a:br>
              <a:rPr lang="en-US" sz="650" dirty="0">
                <a:solidFill>
                  <a:prstClr val="white"/>
                </a:solidFill>
              </a:rPr>
            </a:br>
            <a:r>
              <a:rPr lang="en-US" sz="650" dirty="0">
                <a:solidFill>
                  <a:prstClr val="white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 smtClean="0">
                <a:solidFill>
                  <a:schemeClr val="bg1"/>
                </a:solidFill>
              </a:rPr>
              <a:t>© 2017, </a:t>
            </a:r>
            <a:r>
              <a:rPr lang="ro-RO" sz="650" dirty="0" smtClean="0">
                <a:solidFill>
                  <a:schemeClr val="bg1"/>
                </a:solidFill>
              </a:rPr>
              <a:t>pentru</a:t>
            </a:r>
            <a:r>
              <a:rPr lang="ro-RO" sz="650" baseline="0" dirty="0" smtClean="0">
                <a:solidFill>
                  <a:schemeClr val="bg1"/>
                </a:solidFill>
              </a:rPr>
              <a:t> informații suplimentare contactați </a:t>
            </a:r>
            <a:r>
              <a:rPr lang="en-US" sz="650" dirty="0" smtClean="0">
                <a:solidFill>
                  <a:schemeClr val="bg1"/>
                </a:solidFill>
              </a:rPr>
              <a:t>Deloitte Rom</a:t>
            </a:r>
            <a:r>
              <a:rPr lang="ro-RO" sz="650" dirty="0" smtClean="0">
                <a:solidFill>
                  <a:schemeClr val="bg1"/>
                </a:solidFill>
              </a:rPr>
              <a:t>â</a:t>
            </a:r>
            <a:r>
              <a:rPr lang="en-US" sz="650" dirty="0" err="1" smtClean="0">
                <a:solidFill>
                  <a:schemeClr val="bg1"/>
                </a:solidFill>
              </a:rPr>
              <a:t>nia</a:t>
            </a:r>
            <a:endParaRPr lang="en-US" sz="65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>
                <a:solidFill>
                  <a:prstClr val="white"/>
                </a:solidFill>
              </a:rPr>
              <a:pPr algn="r" defTabSz="1219170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642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buSzPct val="100000"/>
              <a:buFont typeface="Arial"/>
              <a:buNone/>
            </a:pPr>
            <a:r>
              <a:rPr lang="en-US" sz="650" dirty="0">
                <a:solidFill>
                  <a:prstClr val="white"/>
                </a:solidFill>
              </a:rPr>
              <a:t>Presentation title</a:t>
            </a:r>
            <a:br>
              <a:rPr lang="en-US" sz="650" dirty="0">
                <a:solidFill>
                  <a:prstClr val="white"/>
                </a:solidFill>
              </a:rPr>
            </a:br>
            <a:r>
              <a:rPr lang="en-US" sz="650" dirty="0">
                <a:solidFill>
                  <a:prstClr val="white"/>
                </a:solidFill>
              </a:rPr>
              <a:t>[To edit, click View &gt; Slide Master &gt; Slide Master]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 smtClean="0">
                <a:solidFill>
                  <a:schemeClr val="bg1"/>
                </a:solidFill>
              </a:rPr>
              <a:t>© 2017, </a:t>
            </a:r>
            <a:r>
              <a:rPr lang="ro-RO" sz="650" dirty="0" smtClean="0">
                <a:solidFill>
                  <a:schemeClr val="bg1"/>
                </a:solidFill>
              </a:rPr>
              <a:t>pentru</a:t>
            </a:r>
            <a:r>
              <a:rPr lang="ro-RO" sz="650" baseline="0" dirty="0" smtClean="0">
                <a:solidFill>
                  <a:schemeClr val="bg1"/>
                </a:solidFill>
              </a:rPr>
              <a:t> informații suplimentare contactați </a:t>
            </a:r>
            <a:r>
              <a:rPr lang="en-US" sz="650" dirty="0" smtClean="0">
                <a:solidFill>
                  <a:schemeClr val="bg1"/>
                </a:solidFill>
              </a:rPr>
              <a:t>Deloitte Rom</a:t>
            </a:r>
            <a:r>
              <a:rPr lang="ro-RO" sz="650" dirty="0" smtClean="0">
                <a:solidFill>
                  <a:schemeClr val="bg1"/>
                </a:solidFill>
              </a:rPr>
              <a:t>â</a:t>
            </a:r>
            <a:r>
              <a:rPr lang="en-US" sz="650" dirty="0" err="1" smtClean="0">
                <a:solidFill>
                  <a:schemeClr val="bg1"/>
                </a:solidFill>
              </a:rPr>
              <a:t>nia</a:t>
            </a:r>
            <a:endParaRPr lang="en-US" sz="65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>
                <a:solidFill>
                  <a:prstClr val="white"/>
                </a:solidFill>
              </a:rPr>
              <a:pPr algn="r" defTabSz="1219170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1494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buSzPct val="100000"/>
              <a:buFont typeface="Arial"/>
              <a:buNone/>
            </a:pPr>
            <a:r>
              <a:rPr lang="en-US" sz="650" dirty="0">
                <a:solidFill>
                  <a:prstClr val="white"/>
                </a:solidFill>
              </a:rPr>
              <a:t>Presentation title</a:t>
            </a:r>
            <a:br>
              <a:rPr lang="en-US" sz="650" dirty="0">
                <a:solidFill>
                  <a:prstClr val="white"/>
                </a:solidFill>
              </a:rPr>
            </a:br>
            <a:r>
              <a:rPr lang="en-US" sz="650" dirty="0">
                <a:solidFill>
                  <a:prstClr val="white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 smtClean="0">
                <a:solidFill>
                  <a:schemeClr val="bg1"/>
                </a:solidFill>
              </a:rPr>
              <a:t>© 2017, </a:t>
            </a:r>
            <a:r>
              <a:rPr lang="ro-RO" sz="650" dirty="0" smtClean="0">
                <a:solidFill>
                  <a:schemeClr val="bg1"/>
                </a:solidFill>
              </a:rPr>
              <a:t>pentru</a:t>
            </a:r>
            <a:r>
              <a:rPr lang="ro-RO" sz="650" baseline="0" dirty="0" smtClean="0">
                <a:solidFill>
                  <a:schemeClr val="bg1"/>
                </a:solidFill>
              </a:rPr>
              <a:t> informații suplimentare contactați </a:t>
            </a:r>
            <a:r>
              <a:rPr lang="en-US" sz="650" dirty="0" smtClean="0">
                <a:solidFill>
                  <a:schemeClr val="bg1"/>
                </a:solidFill>
              </a:rPr>
              <a:t>Deloitte Rom</a:t>
            </a:r>
            <a:r>
              <a:rPr lang="ro-RO" sz="650" dirty="0" smtClean="0">
                <a:solidFill>
                  <a:schemeClr val="bg1"/>
                </a:solidFill>
              </a:rPr>
              <a:t>â</a:t>
            </a:r>
            <a:r>
              <a:rPr lang="en-US" sz="650" dirty="0" err="1" smtClean="0">
                <a:solidFill>
                  <a:schemeClr val="bg1"/>
                </a:solidFill>
              </a:rPr>
              <a:t>nia</a:t>
            </a:r>
            <a:endParaRPr lang="en-US" sz="65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>
                <a:solidFill>
                  <a:prstClr val="white"/>
                </a:solidFill>
              </a:rPr>
              <a:pPr algn="r" defTabSz="1219170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02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900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tx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917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1"/>
            <a:ext cx="9348787" cy="4633910"/>
          </a:xfrm>
          <a:prstGeom prst="rect">
            <a:avLst/>
          </a:prstGeom>
        </p:spPr>
        <p:txBody>
          <a:bodyPr/>
          <a:lstStyle>
            <a:lvl1pPr>
              <a:tabLst>
                <a:tab pos="8972326" algn="r"/>
              </a:tabLst>
              <a:defRPr/>
            </a:lvl1pPr>
            <a:lvl2pPr>
              <a:tabLst>
                <a:tab pos="8972326" algn="r"/>
              </a:tabLst>
              <a:defRPr/>
            </a:lvl2pPr>
            <a:lvl3pPr>
              <a:tabLst>
                <a:tab pos="8972326" algn="r"/>
              </a:tabLst>
              <a:defRPr/>
            </a:lvl3pPr>
            <a:lvl4pPr>
              <a:tabLst>
                <a:tab pos="8972326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  <a:lvl6pPr>
              <a:tabLst>
                <a:tab pos="8972326" algn="r"/>
              </a:tabLst>
              <a:defRPr/>
            </a:lvl6pPr>
            <a:lvl7pPr>
              <a:tabLst>
                <a:tab pos="8972326" algn="r"/>
              </a:tabLst>
              <a:defRPr/>
            </a:lvl7pPr>
            <a:lvl8pPr>
              <a:tabLst>
                <a:tab pos="8972326" algn="r"/>
              </a:tabLst>
              <a:defRPr/>
            </a:lvl8pPr>
            <a:lvl9pPr>
              <a:tabLst>
                <a:tab pos="8972326" algn="r"/>
              </a:tabLst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3113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604867" y="1700213"/>
            <a:ext cx="6117233" cy="4598988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0"/>
            <a:ext cx="4333663" cy="4633911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336556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3130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65818"/>
            <a:ext cx="11252200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 smtClean="0">
                <a:solidFill>
                  <a:srgbClr val="2C5234"/>
                </a:solidFill>
              </a:rPr>
              <a:t>© 2017, </a:t>
            </a:r>
            <a:r>
              <a:rPr lang="ro-RO" sz="650" dirty="0" smtClean="0">
                <a:solidFill>
                  <a:srgbClr val="2C5234"/>
                </a:solidFill>
              </a:rPr>
              <a:t>pentru</a:t>
            </a:r>
            <a:r>
              <a:rPr lang="ro-RO" sz="650" baseline="0" dirty="0" smtClean="0">
                <a:solidFill>
                  <a:srgbClr val="2C5234"/>
                </a:solidFill>
              </a:rPr>
              <a:t> informații suplimentare contactați </a:t>
            </a:r>
            <a:r>
              <a:rPr lang="en-US" sz="650" dirty="0" smtClean="0">
                <a:solidFill>
                  <a:srgbClr val="2C5234"/>
                </a:solidFill>
              </a:rPr>
              <a:t>Deloitte Rom</a:t>
            </a:r>
            <a:r>
              <a:rPr lang="ro-RO" sz="650" dirty="0" smtClean="0">
                <a:solidFill>
                  <a:srgbClr val="2C5234"/>
                </a:solidFill>
              </a:rPr>
              <a:t>â</a:t>
            </a:r>
            <a:r>
              <a:rPr lang="en-US" sz="650" dirty="0" err="1" smtClean="0">
                <a:solidFill>
                  <a:srgbClr val="2C5234"/>
                </a:solidFill>
              </a:rPr>
              <a:t>nia</a:t>
            </a:r>
            <a:endParaRPr lang="en-US" sz="650" dirty="0">
              <a:solidFill>
                <a:srgbClr val="2C5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27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0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</p:grpSp>
      <p:sp>
        <p:nvSpPr>
          <p:cNvPr id="3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2696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76402"/>
            <a:ext cx="11252200" cy="4622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594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4581"/>
            <a:ext cx="11252200" cy="3928209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59816"/>
            <a:ext cx="11252200" cy="3571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8426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1999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65289"/>
            <a:ext cx="3600000" cy="3921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296000" y="2051998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296003" y="1665288"/>
            <a:ext cx="3600000" cy="3921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086960" y="2051999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086959" y="1659145"/>
            <a:ext cx="3600000" cy="398256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5470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468000" y="1665288"/>
            <a:ext cx="5328000" cy="4622507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56000"/>
            <a:ext cx="5328000" cy="4631795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3966022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823362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480400" cy="431750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4" y="1655763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972993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5" y="1654028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469900" y="2125013"/>
            <a:ext cx="5482517" cy="3857777"/>
          </a:xfrm>
        </p:spPr>
        <p:txBody>
          <a:bodyPr>
            <a:noAutofit/>
          </a:bodyPr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69898" y="1665288"/>
            <a:ext cx="5482517" cy="409427"/>
          </a:xfr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35338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9"/>
            <a:ext cx="4431857" cy="4633913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82100" y="1700213"/>
            <a:ext cx="6240000" cy="4598989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743029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455116" y="1626099"/>
            <a:ext cx="4266983" cy="4673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69900" y="1665288"/>
            <a:ext cx="6660866" cy="4633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262144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88742" y="1700213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41040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93338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045636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82363" y="307657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207211" y="3079742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44787" y="307657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9069636" y="3079742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11036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0150" y="153045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2727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7678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70"/>
            <a:endParaRPr lang="en-US" sz="1467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8490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70"/>
            <a:endParaRPr lang="en-US" sz="1467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69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70"/>
            <a:endParaRPr lang="en-US" sz="1467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84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70"/>
            <a:endParaRPr lang="en-US" sz="1467" dirty="0">
              <a:solidFill>
                <a:prstClr val="white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76780" y="1880213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04097" y="1880212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481779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04097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840780" y="1880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550676" y="1880213"/>
            <a:ext cx="317102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802551" y="4256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548900" y="4256212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4886675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900" y="1700213"/>
            <a:ext cx="3627438" cy="205283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82784" y="1700213"/>
            <a:ext cx="3639316" cy="2059099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84188" y="1700212"/>
            <a:ext cx="3636962" cy="2057767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469900" y="3832225"/>
            <a:ext cx="3627438" cy="2181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4278313" y="3832224"/>
            <a:ext cx="3636962" cy="21866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8082784" y="3832224"/>
            <a:ext cx="3639316" cy="2188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619024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073436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70">
              <a:spcAft>
                <a:spcPts val="1333"/>
              </a:spcAft>
            </a:pPr>
            <a:endParaRPr lang="en-US" sz="1467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70">
              <a:spcAft>
                <a:spcPts val="1333"/>
              </a:spcAft>
            </a:pPr>
            <a:endParaRPr lang="en-US" sz="1467" dirty="0">
              <a:solidFill>
                <a:prstClr val="white"/>
              </a:solidFill>
            </a:endParaRPr>
          </a:p>
        </p:txBody>
      </p:sp>
      <p:sp>
        <p:nvSpPr>
          <p:cNvPr id="19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5" y="1857892"/>
            <a:ext cx="1244161" cy="5492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20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7"/>
            <a:ext cx="1244906" cy="5492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6257724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 defTabSz="1219170">
              <a:spcAft>
                <a:spcPts val="1333"/>
              </a:spcAft>
            </a:pPr>
            <a:endParaRPr lang="en-US" sz="1467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 defTabSz="1219170">
              <a:spcAft>
                <a:spcPts val="1333"/>
              </a:spcAft>
            </a:pPr>
            <a:endParaRPr lang="en-US" sz="1467" dirty="0">
              <a:solidFill>
                <a:prstClr val="white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5" y="1857892"/>
            <a:ext cx="1244161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9899" y="4249681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177460" y="4249681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9899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 defTabSz="1219170">
              <a:spcAft>
                <a:spcPts val="1333"/>
              </a:spcAft>
            </a:pPr>
            <a:endParaRPr lang="en-US" sz="1467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67796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 defTabSz="1219170">
              <a:spcAft>
                <a:spcPts val="1333"/>
              </a:spcAft>
            </a:pPr>
            <a:endParaRPr lang="en-US" sz="1467" dirty="0">
              <a:solidFill>
                <a:prstClr val="white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00436" y="4249683"/>
            <a:ext cx="1274916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59036" y="4248209"/>
            <a:ext cx="1244160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7"/>
            <a:ext cx="1244906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114935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278313" y="1705968"/>
            <a:ext cx="3636962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70"/>
            <a:endParaRPr lang="en-US" sz="1467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9900" y="1705968"/>
            <a:ext cx="362743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70"/>
            <a:endParaRPr lang="en-US" sz="1467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104176" y="1705968"/>
            <a:ext cx="3629025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70"/>
            <a:endParaRPr lang="en-US" sz="1467" dirty="0">
              <a:solidFill>
                <a:prstClr val="white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278313" y="1851441"/>
            <a:ext cx="3636962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9900" y="1851441"/>
            <a:ext cx="3627438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093075" y="1851441"/>
            <a:ext cx="3629025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915743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6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121622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5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7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buSzPct val="100000"/>
              <a:buFont typeface="Arial"/>
              <a:buNone/>
            </a:pPr>
            <a:r>
              <a:rPr lang="en-US" sz="650" dirty="0">
                <a:solidFill>
                  <a:prstClr val="white"/>
                </a:solidFill>
              </a:rPr>
              <a:t>Presentation title</a:t>
            </a:r>
            <a:br>
              <a:rPr lang="en-US" sz="650" dirty="0">
                <a:solidFill>
                  <a:prstClr val="white"/>
                </a:solidFill>
              </a:rPr>
            </a:br>
            <a:r>
              <a:rPr lang="en-US" sz="650" dirty="0">
                <a:solidFill>
                  <a:prstClr val="white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01653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 smtClean="0">
                <a:solidFill>
                  <a:schemeClr val="bg1"/>
                </a:solidFill>
              </a:rPr>
              <a:t>© 2017, </a:t>
            </a:r>
            <a:r>
              <a:rPr lang="ro-RO" sz="650" dirty="0" smtClean="0">
                <a:solidFill>
                  <a:schemeClr val="bg1"/>
                </a:solidFill>
              </a:rPr>
              <a:t>pentru</a:t>
            </a:r>
            <a:r>
              <a:rPr lang="ro-RO" sz="650" baseline="0" dirty="0" smtClean="0">
                <a:solidFill>
                  <a:schemeClr val="bg1"/>
                </a:solidFill>
              </a:rPr>
              <a:t> informații suplimentare contactați </a:t>
            </a:r>
            <a:r>
              <a:rPr lang="en-US" sz="650" dirty="0" smtClean="0">
                <a:solidFill>
                  <a:schemeClr val="bg1"/>
                </a:solidFill>
              </a:rPr>
              <a:t>Deloitte Rom</a:t>
            </a:r>
            <a:r>
              <a:rPr lang="ro-RO" sz="650" dirty="0" smtClean="0">
                <a:solidFill>
                  <a:schemeClr val="bg1"/>
                </a:solidFill>
              </a:rPr>
              <a:t>â</a:t>
            </a:r>
            <a:r>
              <a:rPr lang="en-US" sz="650" dirty="0" err="1" smtClean="0">
                <a:solidFill>
                  <a:schemeClr val="bg1"/>
                </a:solidFill>
              </a:rPr>
              <a:t>nia</a:t>
            </a:r>
            <a:endParaRPr lang="en-US" sz="65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82378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>
                <a:solidFill>
                  <a:prstClr val="white"/>
                </a:solidFill>
              </a:rPr>
              <a:pPr algn="r" defTabSz="1219170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dirty="0">
              <a:solidFill>
                <a:prstClr val="white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526781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467783" y="1665817"/>
            <a:ext cx="5537730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9846612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443530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2000" y="153000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641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3630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5325" y="4102100"/>
            <a:ext cx="8555263" cy="2197101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800"/>
              </a:spcAft>
              <a:defRPr sz="900" baseline="0"/>
            </a:lvl1pPr>
          </a:lstStyle>
          <a:p>
            <a:pPr lvl="0"/>
            <a:r>
              <a:rPr lang="en-US" noProof="0" dirty="0" smtClean="0"/>
              <a:t>Deloitte refers to one or more of Deloitte </a:t>
            </a:r>
            <a:r>
              <a:rPr lang="en-US" noProof="0" dirty="0" err="1" smtClean="0"/>
              <a:t>Touche</a:t>
            </a:r>
            <a:r>
              <a:rPr lang="en-US" noProof="0" dirty="0" smtClean="0"/>
              <a:t> Tohmatsu Limited, a UK private company limited by guarantee, and its network of member firms, each of which is a legally separate and independent entity. Please see www.deloitte.com/ro/about for a detailed description of the legal structure of Deloitte </a:t>
            </a:r>
            <a:r>
              <a:rPr lang="en-US" noProof="0" dirty="0" err="1" smtClean="0"/>
              <a:t>Touche</a:t>
            </a:r>
            <a:r>
              <a:rPr lang="en-US" noProof="0" dirty="0" smtClean="0"/>
              <a:t> Tohmatsu Limited and its member firms.</a:t>
            </a:r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© 2017</a:t>
            </a:r>
            <a:r>
              <a:rPr lang="ro-RO" noProof="0" dirty="0" smtClean="0"/>
              <a:t>, pentru informații suplimentare contactați </a:t>
            </a:r>
            <a:r>
              <a:rPr lang="en-US" noProof="0" dirty="0" smtClean="0"/>
              <a:t>Deloitte Rom</a:t>
            </a:r>
            <a:r>
              <a:rPr lang="ro-RO" noProof="0" dirty="0" smtClean="0"/>
              <a:t>â</a:t>
            </a:r>
            <a:r>
              <a:rPr lang="en-US" noProof="0" dirty="0" err="1" smtClean="0"/>
              <a:t>nia</a:t>
            </a:r>
            <a:endParaRPr lang="en-US" noProof="0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02597" y="4102100"/>
            <a:ext cx="2319503" cy="1725448"/>
          </a:xfrm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US" sz="1200" noProof="0" dirty="0"/>
              <a:t>Insert sponsorship mark here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402598" y="5935479"/>
            <a:ext cx="2319501" cy="363723"/>
          </a:xfrm>
        </p:spPr>
        <p:txBody>
          <a:bodyPr anchor="b" anchorCtr="0"/>
          <a:lstStyle>
            <a:lvl1pPr>
              <a:lnSpc>
                <a:spcPct val="100000"/>
              </a:lnSpc>
              <a:defRPr sz="1267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1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2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3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4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5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6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0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145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buNone/>
              <a:defRPr sz="1600" b="0">
                <a:solidFill>
                  <a:schemeClr val="bg1"/>
                </a:solidFill>
              </a:defRPr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3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</p:grpSp>
      <p:sp>
        <p:nvSpPr>
          <p:cNvPr id="3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7269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0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</p:grpSp>
      <p:sp>
        <p:nvSpPr>
          <p:cNvPr id="3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019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0150" y="153045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1722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2000" y="153000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86430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0213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899" y="3423545"/>
            <a:ext cx="10418235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 smtClean="0">
                <a:solidFill>
                  <a:schemeClr val="bg1"/>
                </a:solidFill>
              </a:rPr>
              <a:t>© 2017, </a:t>
            </a:r>
            <a:r>
              <a:rPr lang="ro-RO" sz="650" dirty="0" smtClean="0">
                <a:solidFill>
                  <a:schemeClr val="bg1"/>
                </a:solidFill>
              </a:rPr>
              <a:t>pentru</a:t>
            </a:r>
            <a:r>
              <a:rPr lang="ro-RO" sz="650" baseline="0" dirty="0" smtClean="0">
                <a:solidFill>
                  <a:schemeClr val="bg1"/>
                </a:solidFill>
              </a:rPr>
              <a:t> informații suplimentare contactați </a:t>
            </a:r>
            <a:r>
              <a:rPr lang="en-US" sz="650" dirty="0" smtClean="0">
                <a:solidFill>
                  <a:schemeClr val="bg1"/>
                </a:solidFill>
              </a:rPr>
              <a:t>Deloitte Rom</a:t>
            </a:r>
            <a:r>
              <a:rPr lang="ro-RO" sz="650" dirty="0" smtClean="0">
                <a:solidFill>
                  <a:schemeClr val="bg1"/>
                </a:solidFill>
              </a:rPr>
              <a:t>â</a:t>
            </a:r>
            <a:r>
              <a:rPr lang="en-US" sz="650" dirty="0" err="1" smtClean="0">
                <a:solidFill>
                  <a:schemeClr val="bg1"/>
                </a:solidFill>
              </a:rPr>
              <a:t>nia</a:t>
            </a:r>
            <a:endParaRPr lang="en-US" sz="6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>
                <a:solidFill>
                  <a:prstClr val="white"/>
                </a:solidFill>
              </a:rPr>
              <a:pPr algn="r" defTabSz="1219170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51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buSzPct val="100000"/>
              <a:buFont typeface="Arial"/>
              <a:buNone/>
            </a:pPr>
            <a:r>
              <a:rPr lang="en-US" sz="650" dirty="0">
                <a:solidFill>
                  <a:prstClr val="white"/>
                </a:solidFill>
              </a:rPr>
              <a:t>Presentation title</a:t>
            </a:r>
            <a:br>
              <a:rPr lang="en-US" sz="650" dirty="0">
                <a:solidFill>
                  <a:prstClr val="white"/>
                </a:solidFill>
              </a:rPr>
            </a:br>
            <a:r>
              <a:rPr lang="en-US" sz="650" dirty="0">
                <a:solidFill>
                  <a:prstClr val="white"/>
                </a:solidFill>
              </a:rPr>
              <a:t>[To edit, click View &gt; Slide Master &gt; Slide Master]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 smtClean="0">
                <a:solidFill>
                  <a:schemeClr val="bg1"/>
                </a:solidFill>
              </a:rPr>
              <a:t>© 2017, </a:t>
            </a:r>
            <a:r>
              <a:rPr lang="ro-RO" sz="650" dirty="0" smtClean="0">
                <a:solidFill>
                  <a:schemeClr val="bg1"/>
                </a:solidFill>
              </a:rPr>
              <a:t>pentru</a:t>
            </a:r>
            <a:r>
              <a:rPr lang="ro-RO" sz="650" baseline="0" dirty="0" smtClean="0">
                <a:solidFill>
                  <a:schemeClr val="bg1"/>
                </a:solidFill>
              </a:rPr>
              <a:t> informații suplimentare contactați </a:t>
            </a:r>
            <a:r>
              <a:rPr lang="en-US" sz="650" dirty="0" smtClean="0">
                <a:solidFill>
                  <a:schemeClr val="bg1"/>
                </a:solidFill>
              </a:rPr>
              <a:t>Deloitte Rom</a:t>
            </a:r>
            <a:r>
              <a:rPr lang="ro-RO" sz="650" dirty="0" smtClean="0">
                <a:solidFill>
                  <a:schemeClr val="bg1"/>
                </a:solidFill>
              </a:rPr>
              <a:t>â</a:t>
            </a:r>
            <a:r>
              <a:rPr lang="en-US" sz="650" dirty="0" err="1" smtClean="0">
                <a:solidFill>
                  <a:schemeClr val="bg1"/>
                </a:solidFill>
              </a:rPr>
              <a:t>nia</a:t>
            </a:r>
            <a:endParaRPr lang="en-US" sz="65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>
                <a:solidFill>
                  <a:prstClr val="white"/>
                </a:solidFill>
              </a:rPr>
              <a:pPr algn="r" defTabSz="1219170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61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buSzPct val="100000"/>
              <a:buFont typeface="Arial"/>
              <a:buNone/>
            </a:pPr>
            <a:r>
              <a:rPr lang="en-US" sz="650" dirty="0">
                <a:solidFill>
                  <a:prstClr val="white"/>
                </a:solidFill>
              </a:rPr>
              <a:t>Presentation title</a:t>
            </a:r>
            <a:br>
              <a:rPr lang="en-US" sz="650" dirty="0">
                <a:solidFill>
                  <a:prstClr val="white"/>
                </a:solidFill>
              </a:rPr>
            </a:br>
            <a:r>
              <a:rPr lang="en-US" sz="650" dirty="0">
                <a:solidFill>
                  <a:prstClr val="white"/>
                </a:solidFill>
              </a:rPr>
              <a:t>[To edit, click View &gt; Slide Master &gt; Slide Master]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>
                <a:solidFill>
                  <a:prstClr val="white"/>
                </a:solidFill>
              </a:rPr>
              <a:pPr algn="r" defTabSz="1219170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 smtClean="0">
                <a:solidFill>
                  <a:schemeClr val="bg1"/>
                </a:solidFill>
              </a:rPr>
              <a:t>© 2017, </a:t>
            </a:r>
            <a:r>
              <a:rPr lang="ro-RO" sz="650" dirty="0" smtClean="0">
                <a:solidFill>
                  <a:schemeClr val="bg1"/>
                </a:solidFill>
              </a:rPr>
              <a:t>pentru</a:t>
            </a:r>
            <a:r>
              <a:rPr lang="ro-RO" sz="650" baseline="0" dirty="0" smtClean="0">
                <a:solidFill>
                  <a:schemeClr val="bg1"/>
                </a:solidFill>
              </a:rPr>
              <a:t> informații suplimentare contactați </a:t>
            </a:r>
            <a:r>
              <a:rPr lang="en-US" sz="650" dirty="0" smtClean="0">
                <a:solidFill>
                  <a:schemeClr val="bg1"/>
                </a:solidFill>
              </a:rPr>
              <a:t>Deloitte Rom</a:t>
            </a:r>
            <a:r>
              <a:rPr lang="ro-RO" sz="650" dirty="0" smtClean="0">
                <a:solidFill>
                  <a:schemeClr val="bg1"/>
                </a:solidFill>
              </a:rPr>
              <a:t>â</a:t>
            </a:r>
            <a:r>
              <a:rPr lang="en-US" sz="650" dirty="0" err="1" smtClean="0">
                <a:solidFill>
                  <a:schemeClr val="bg1"/>
                </a:solidFill>
              </a:rPr>
              <a:t>nia</a:t>
            </a:r>
            <a:endParaRPr lang="en-US" sz="6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52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 smtClean="0">
                <a:solidFill>
                  <a:schemeClr val="bg1"/>
                </a:solidFill>
              </a:rPr>
              <a:t>© 2017, </a:t>
            </a:r>
            <a:r>
              <a:rPr lang="ro-RO" sz="650" dirty="0" smtClean="0">
                <a:solidFill>
                  <a:schemeClr val="bg1"/>
                </a:solidFill>
              </a:rPr>
              <a:t>pentru</a:t>
            </a:r>
            <a:r>
              <a:rPr lang="ro-RO" sz="650" baseline="0" dirty="0" smtClean="0">
                <a:solidFill>
                  <a:schemeClr val="bg1"/>
                </a:solidFill>
              </a:rPr>
              <a:t> informații suplimentare contactați </a:t>
            </a:r>
            <a:r>
              <a:rPr lang="en-US" sz="650" dirty="0" smtClean="0">
                <a:solidFill>
                  <a:schemeClr val="bg1"/>
                </a:solidFill>
              </a:rPr>
              <a:t>Deloitte Rom</a:t>
            </a:r>
            <a:r>
              <a:rPr lang="ro-RO" sz="650" dirty="0" smtClean="0">
                <a:solidFill>
                  <a:schemeClr val="bg1"/>
                </a:solidFill>
              </a:rPr>
              <a:t>â</a:t>
            </a:r>
            <a:r>
              <a:rPr lang="en-US" sz="650" dirty="0" err="1" smtClean="0">
                <a:solidFill>
                  <a:schemeClr val="bg1"/>
                </a:solidFill>
              </a:rPr>
              <a:t>nia</a:t>
            </a:r>
            <a:endParaRPr lang="en-US" sz="6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22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0213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899" y="3423545"/>
            <a:ext cx="10418235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 smtClean="0">
                <a:solidFill>
                  <a:schemeClr val="bg1"/>
                </a:solidFill>
              </a:rPr>
              <a:t>© 2017, </a:t>
            </a:r>
            <a:r>
              <a:rPr lang="ro-RO" sz="650" dirty="0" smtClean="0">
                <a:solidFill>
                  <a:schemeClr val="bg1"/>
                </a:solidFill>
              </a:rPr>
              <a:t>pentru</a:t>
            </a:r>
            <a:r>
              <a:rPr lang="ro-RO" sz="650" baseline="0" dirty="0" smtClean="0">
                <a:solidFill>
                  <a:schemeClr val="bg1"/>
                </a:solidFill>
              </a:rPr>
              <a:t> informații suplimentare contactați </a:t>
            </a:r>
            <a:r>
              <a:rPr lang="en-US" sz="650" dirty="0" smtClean="0">
                <a:solidFill>
                  <a:schemeClr val="bg1"/>
                </a:solidFill>
              </a:rPr>
              <a:t>Deloitte Rom</a:t>
            </a:r>
            <a:r>
              <a:rPr lang="ro-RO" sz="650" dirty="0" smtClean="0">
                <a:solidFill>
                  <a:schemeClr val="bg1"/>
                </a:solidFill>
              </a:rPr>
              <a:t>â</a:t>
            </a:r>
            <a:r>
              <a:rPr lang="en-US" sz="650" dirty="0" err="1" smtClean="0">
                <a:solidFill>
                  <a:schemeClr val="bg1"/>
                </a:solidFill>
              </a:rPr>
              <a:t>nia</a:t>
            </a:r>
            <a:endParaRPr lang="en-US" sz="65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>
                <a:solidFill>
                  <a:prstClr val="white"/>
                </a:solidFill>
              </a:rPr>
              <a:pPr algn="r" defTabSz="1219170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71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buSzPct val="100000"/>
              <a:buFont typeface="Arial"/>
              <a:buNone/>
            </a:pPr>
            <a:r>
              <a:rPr lang="en-US" sz="650" dirty="0">
                <a:solidFill>
                  <a:prstClr val="white"/>
                </a:solidFill>
              </a:rPr>
              <a:t>Presentation title</a:t>
            </a:r>
            <a:br>
              <a:rPr lang="en-US" sz="650" dirty="0">
                <a:solidFill>
                  <a:prstClr val="white"/>
                </a:solidFill>
              </a:rPr>
            </a:br>
            <a:r>
              <a:rPr lang="en-US" sz="650" dirty="0">
                <a:solidFill>
                  <a:prstClr val="white"/>
                </a:solidFill>
              </a:rPr>
              <a:t>[To edit, click View &gt; Slide Master &gt; Slide Master]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 smtClean="0">
                <a:solidFill>
                  <a:schemeClr val="bg1"/>
                </a:solidFill>
              </a:rPr>
              <a:t>© 2017, </a:t>
            </a:r>
            <a:r>
              <a:rPr lang="ro-RO" sz="650" dirty="0" smtClean="0">
                <a:solidFill>
                  <a:schemeClr val="bg1"/>
                </a:solidFill>
              </a:rPr>
              <a:t>pentru</a:t>
            </a:r>
            <a:r>
              <a:rPr lang="ro-RO" sz="650" baseline="0" dirty="0" smtClean="0">
                <a:solidFill>
                  <a:schemeClr val="bg1"/>
                </a:solidFill>
              </a:rPr>
              <a:t> informații suplimentare contactați </a:t>
            </a:r>
            <a:r>
              <a:rPr lang="en-US" sz="650" dirty="0" smtClean="0">
                <a:solidFill>
                  <a:schemeClr val="bg1"/>
                </a:solidFill>
              </a:rPr>
              <a:t>Deloitte Rom</a:t>
            </a:r>
            <a:r>
              <a:rPr lang="ro-RO" sz="650" dirty="0" smtClean="0">
                <a:solidFill>
                  <a:schemeClr val="bg1"/>
                </a:solidFill>
              </a:rPr>
              <a:t>â</a:t>
            </a:r>
            <a:r>
              <a:rPr lang="en-US" sz="650" dirty="0" err="1" smtClean="0">
                <a:solidFill>
                  <a:schemeClr val="bg1"/>
                </a:solidFill>
              </a:rPr>
              <a:t>nia</a:t>
            </a:r>
            <a:endParaRPr lang="en-US" sz="65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>
                <a:solidFill>
                  <a:prstClr val="white"/>
                </a:solidFill>
              </a:rPr>
              <a:pPr algn="r" defTabSz="1219170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9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1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1058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buSzPct val="100000"/>
              <a:buFont typeface="Arial"/>
              <a:buNone/>
            </a:pPr>
            <a:r>
              <a:rPr lang="en-US" sz="650" dirty="0">
                <a:solidFill>
                  <a:prstClr val="white"/>
                </a:solidFill>
              </a:rPr>
              <a:t>Presentation title</a:t>
            </a:r>
            <a:br>
              <a:rPr lang="en-US" sz="650" dirty="0">
                <a:solidFill>
                  <a:prstClr val="white"/>
                </a:solidFill>
              </a:rPr>
            </a:br>
            <a:r>
              <a:rPr lang="en-US" sz="650" dirty="0">
                <a:solidFill>
                  <a:prstClr val="white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>
                <a:solidFill>
                  <a:prstClr val="white"/>
                </a:solidFill>
              </a:rPr>
              <a:pPr algn="r" defTabSz="1219170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 smtClean="0">
                <a:solidFill>
                  <a:schemeClr val="bg1"/>
                </a:solidFill>
              </a:rPr>
              <a:t>© 2017, </a:t>
            </a:r>
            <a:r>
              <a:rPr lang="ro-RO" sz="650" dirty="0" smtClean="0">
                <a:solidFill>
                  <a:schemeClr val="bg1"/>
                </a:solidFill>
              </a:rPr>
              <a:t>pentru</a:t>
            </a:r>
            <a:r>
              <a:rPr lang="ro-RO" sz="650" baseline="0" dirty="0" smtClean="0">
                <a:solidFill>
                  <a:schemeClr val="bg1"/>
                </a:solidFill>
              </a:rPr>
              <a:t> informații suplimentare contactați </a:t>
            </a:r>
            <a:r>
              <a:rPr lang="en-US" sz="650" dirty="0" smtClean="0">
                <a:solidFill>
                  <a:schemeClr val="bg1"/>
                </a:solidFill>
              </a:rPr>
              <a:t>Deloitte Rom</a:t>
            </a:r>
            <a:r>
              <a:rPr lang="ro-RO" sz="650" dirty="0" smtClean="0">
                <a:solidFill>
                  <a:schemeClr val="bg1"/>
                </a:solidFill>
              </a:rPr>
              <a:t>â</a:t>
            </a:r>
            <a:r>
              <a:rPr lang="en-US" sz="650" dirty="0" err="1" smtClean="0">
                <a:solidFill>
                  <a:schemeClr val="bg1"/>
                </a:solidFill>
              </a:rPr>
              <a:t>nia</a:t>
            </a:r>
            <a:endParaRPr lang="en-US" sz="6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77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buSzPct val="100000"/>
              <a:buFont typeface="Arial"/>
              <a:buNone/>
            </a:pPr>
            <a:r>
              <a:rPr lang="en-US" sz="650" dirty="0">
                <a:solidFill>
                  <a:prstClr val="white"/>
                </a:solidFill>
              </a:rPr>
              <a:t>Presentation title</a:t>
            </a:r>
            <a:br>
              <a:rPr lang="en-US" sz="650" dirty="0">
                <a:solidFill>
                  <a:prstClr val="white"/>
                </a:solidFill>
              </a:rPr>
            </a:br>
            <a:r>
              <a:rPr lang="en-US" sz="650" dirty="0">
                <a:solidFill>
                  <a:prstClr val="white"/>
                </a:solidFill>
              </a:rPr>
              <a:t>[To edit, click View &gt; Slide Master &gt; Slide Master]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>
                <a:solidFill>
                  <a:prstClr val="white"/>
                </a:solidFill>
              </a:rPr>
              <a:pPr algn="r" defTabSz="1219170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 smtClean="0">
                <a:solidFill>
                  <a:schemeClr val="bg1"/>
                </a:solidFill>
              </a:rPr>
              <a:t>© 2017, </a:t>
            </a:r>
            <a:r>
              <a:rPr lang="ro-RO" sz="650" dirty="0" smtClean="0">
                <a:solidFill>
                  <a:schemeClr val="bg1"/>
                </a:solidFill>
              </a:rPr>
              <a:t>pentru</a:t>
            </a:r>
            <a:r>
              <a:rPr lang="ro-RO" sz="650" baseline="0" dirty="0" smtClean="0">
                <a:solidFill>
                  <a:schemeClr val="bg1"/>
                </a:solidFill>
              </a:rPr>
              <a:t> informații suplimentare contactați </a:t>
            </a:r>
            <a:r>
              <a:rPr lang="en-US" sz="650" dirty="0" smtClean="0">
                <a:solidFill>
                  <a:schemeClr val="bg1"/>
                </a:solidFill>
              </a:rPr>
              <a:t>Deloitte Rom</a:t>
            </a:r>
            <a:r>
              <a:rPr lang="ro-RO" sz="650" dirty="0" smtClean="0">
                <a:solidFill>
                  <a:schemeClr val="bg1"/>
                </a:solidFill>
              </a:rPr>
              <a:t>â</a:t>
            </a:r>
            <a:r>
              <a:rPr lang="en-US" sz="650" dirty="0" err="1" smtClean="0">
                <a:solidFill>
                  <a:schemeClr val="bg1"/>
                </a:solidFill>
              </a:rPr>
              <a:t>nia</a:t>
            </a:r>
            <a:endParaRPr lang="en-US" sz="6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006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buSzPct val="100000"/>
              <a:buFont typeface="Arial"/>
              <a:buNone/>
            </a:pPr>
            <a:r>
              <a:rPr lang="en-US" sz="650" dirty="0">
                <a:solidFill>
                  <a:prstClr val="white"/>
                </a:solidFill>
              </a:rPr>
              <a:t>Presentation title</a:t>
            </a:r>
            <a:br>
              <a:rPr lang="en-US" sz="650" dirty="0">
                <a:solidFill>
                  <a:prstClr val="white"/>
                </a:solidFill>
              </a:rPr>
            </a:br>
            <a:r>
              <a:rPr lang="en-US" sz="650" dirty="0">
                <a:solidFill>
                  <a:prstClr val="white"/>
                </a:solidFill>
              </a:rPr>
              <a:t>[To edit, click View &gt; Slide Master &gt; Slide Master]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>
                <a:solidFill>
                  <a:prstClr val="white"/>
                </a:solidFill>
              </a:rPr>
              <a:pPr algn="r" defTabSz="1219170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 smtClean="0">
                <a:solidFill>
                  <a:schemeClr val="bg1"/>
                </a:solidFill>
              </a:rPr>
              <a:t>© 2017, </a:t>
            </a:r>
            <a:r>
              <a:rPr lang="ro-RO" sz="650" dirty="0" smtClean="0">
                <a:solidFill>
                  <a:schemeClr val="bg1"/>
                </a:solidFill>
              </a:rPr>
              <a:t>pentru</a:t>
            </a:r>
            <a:r>
              <a:rPr lang="ro-RO" sz="650" baseline="0" dirty="0" smtClean="0">
                <a:solidFill>
                  <a:schemeClr val="bg1"/>
                </a:solidFill>
              </a:rPr>
              <a:t> informații suplimentare contactați </a:t>
            </a:r>
            <a:r>
              <a:rPr lang="en-US" sz="650" dirty="0" smtClean="0">
                <a:solidFill>
                  <a:schemeClr val="bg1"/>
                </a:solidFill>
              </a:rPr>
              <a:t>Deloitte Rom</a:t>
            </a:r>
            <a:r>
              <a:rPr lang="ro-RO" sz="650" dirty="0" smtClean="0">
                <a:solidFill>
                  <a:schemeClr val="bg1"/>
                </a:solidFill>
              </a:rPr>
              <a:t>â</a:t>
            </a:r>
            <a:r>
              <a:rPr lang="en-US" sz="650" dirty="0" err="1" smtClean="0">
                <a:solidFill>
                  <a:schemeClr val="bg1"/>
                </a:solidFill>
              </a:rPr>
              <a:t>nia</a:t>
            </a:r>
            <a:endParaRPr lang="en-US" sz="6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97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 smtClean="0">
                <a:solidFill>
                  <a:schemeClr val="bg1"/>
                </a:solidFill>
              </a:rPr>
              <a:t>© 2017, </a:t>
            </a:r>
            <a:r>
              <a:rPr lang="ro-RO" sz="650" dirty="0" smtClean="0">
                <a:solidFill>
                  <a:schemeClr val="bg1"/>
                </a:solidFill>
              </a:rPr>
              <a:t>pentru</a:t>
            </a:r>
            <a:r>
              <a:rPr lang="ro-RO" sz="650" baseline="0" dirty="0" smtClean="0">
                <a:solidFill>
                  <a:schemeClr val="bg1"/>
                </a:solidFill>
              </a:rPr>
              <a:t> informații suplimentare contactați </a:t>
            </a:r>
            <a:r>
              <a:rPr lang="en-US" sz="650" dirty="0" smtClean="0">
                <a:solidFill>
                  <a:schemeClr val="bg1"/>
                </a:solidFill>
              </a:rPr>
              <a:t>Deloitte Rom</a:t>
            </a:r>
            <a:r>
              <a:rPr lang="ro-RO" sz="650" dirty="0" smtClean="0">
                <a:solidFill>
                  <a:schemeClr val="bg1"/>
                </a:solidFill>
              </a:rPr>
              <a:t>â</a:t>
            </a:r>
            <a:r>
              <a:rPr lang="en-US" sz="650" dirty="0" err="1" smtClean="0">
                <a:solidFill>
                  <a:schemeClr val="bg1"/>
                </a:solidFill>
              </a:rPr>
              <a:t>nia</a:t>
            </a:r>
            <a:endParaRPr lang="en-US" sz="6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76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900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tx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6934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1"/>
            <a:ext cx="9348787" cy="4633910"/>
          </a:xfrm>
          <a:prstGeom prst="rect">
            <a:avLst/>
          </a:prstGeom>
        </p:spPr>
        <p:txBody>
          <a:bodyPr/>
          <a:lstStyle>
            <a:lvl1pPr>
              <a:tabLst>
                <a:tab pos="8972326" algn="r"/>
              </a:tabLst>
              <a:defRPr/>
            </a:lvl1pPr>
            <a:lvl2pPr>
              <a:tabLst>
                <a:tab pos="8972326" algn="r"/>
              </a:tabLst>
              <a:defRPr/>
            </a:lvl2pPr>
            <a:lvl3pPr>
              <a:tabLst>
                <a:tab pos="8972326" algn="r"/>
              </a:tabLst>
              <a:defRPr/>
            </a:lvl3pPr>
            <a:lvl4pPr>
              <a:tabLst>
                <a:tab pos="8972326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  <a:lvl6pPr>
              <a:tabLst>
                <a:tab pos="8972326" algn="r"/>
              </a:tabLst>
              <a:defRPr/>
            </a:lvl6pPr>
            <a:lvl7pPr>
              <a:tabLst>
                <a:tab pos="8972326" algn="r"/>
              </a:tabLst>
              <a:defRPr/>
            </a:lvl7pPr>
            <a:lvl8pPr>
              <a:tabLst>
                <a:tab pos="8972326" algn="r"/>
              </a:tabLst>
              <a:defRPr/>
            </a:lvl8pPr>
            <a:lvl9pPr>
              <a:tabLst>
                <a:tab pos="8972326" algn="r"/>
              </a:tabLst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8466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604867" y="1700213"/>
            <a:ext cx="6117233" cy="4598988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0"/>
            <a:ext cx="4333663" cy="4633911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35657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33405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buSzPct val="100000"/>
              <a:buFont typeface="Arial"/>
              <a:buNone/>
            </a:pPr>
            <a:r>
              <a:rPr lang="en-US" sz="650" dirty="0">
                <a:solidFill>
                  <a:prstClr val="white"/>
                </a:solidFill>
              </a:rPr>
              <a:t>Presentation title</a:t>
            </a:r>
            <a:br>
              <a:rPr lang="en-US" sz="650" dirty="0">
                <a:solidFill>
                  <a:prstClr val="white"/>
                </a:solidFill>
              </a:rPr>
            </a:br>
            <a:r>
              <a:rPr lang="en-US" sz="650" dirty="0">
                <a:solidFill>
                  <a:prstClr val="white"/>
                </a:solidFill>
              </a:rPr>
              <a:t>[To edit, click View &gt; Slide Master &gt; Slide Master]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 smtClean="0">
                <a:solidFill>
                  <a:schemeClr val="bg1"/>
                </a:solidFill>
              </a:rPr>
              <a:t>© 2017, </a:t>
            </a:r>
            <a:r>
              <a:rPr lang="ro-RO" sz="650" dirty="0" smtClean="0">
                <a:solidFill>
                  <a:schemeClr val="bg1"/>
                </a:solidFill>
              </a:rPr>
              <a:t>pentru</a:t>
            </a:r>
            <a:r>
              <a:rPr lang="ro-RO" sz="650" baseline="0" dirty="0" smtClean="0">
                <a:solidFill>
                  <a:schemeClr val="bg1"/>
                </a:solidFill>
              </a:rPr>
              <a:t> informații suplimentare contactați </a:t>
            </a:r>
            <a:r>
              <a:rPr lang="en-US" sz="650" dirty="0" smtClean="0">
                <a:solidFill>
                  <a:schemeClr val="bg1"/>
                </a:solidFill>
              </a:rPr>
              <a:t>Deloitte Rom</a:t>
            </a:r>
            <a:r>
              <a:rPr lang="ro-RO" sz="650" dirty="0" smtClean="0">
                <a:solidFill>
                  <a:schemeClr val="bg1"/>
                </a:solidFill>
              </a:rPr>
              <a:t>â</a:t>
            </a:r>
            <a:r>
              <a:rPr lang="en-US" sz="650" dirty="0" err="1" smtClean="0">
                <a:solidFill>
                  <a:schemeClr val="bg1"/>
                </a:solidFill>
              </a:rPr>
              <a:t>nia</a:t>
            </a:r>
            <a:endParaRPr lang="en-US" sz="65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>
                <a:solidFill>
                  <a:prstClr val="white"/>
                </a:solidFill>
              </a:rPr>
              <a:pPr algn="r" defTabSz="1219170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5726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65818"/>
            <a:ext cx="11252200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>
                <a:solidFill>
                  <a:schemeClr val="tx1"/>
                </a:solidFill>
              </a:rPr>
              <a:pPr algn="r" defTabSz="1219170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9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76402"/>
            <a:ext cx="11252200" cy="4622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39186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4581"/>
            <a:ext cx="11252200" cy="3928209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59816"/>
            <a:ext cx="11252200" cy="3571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3657482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1999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65289"/>
            <a:ext cx="3600000" cy="3921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296000" y="2051998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296003" y="1665288"/>
            <a:ext cx="3600000" cy="3921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086960" y="2051999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086959" y="1659145"/>
            <a:ext cx="3600000" cy="398256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6635603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468000" y="1665288"/>
            <a:ext cx="5328000" cy="4622507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56000"/>
            <a:ext cx="5328000" cy="4631795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7406175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37881961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480400" cy="431750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4" y="1655763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9890353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5" y="1654028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469900" y="2125013"/>
            <a:ext cx="5482517" cy="3857777"/>
          </a:xfrm>
        </p:spPr>
        <p:txBody>
          <a:bodyPr>
            <a:noAutofit/>
          </a:bodyPr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69898" y="1665288"/>
            <a:ext cx="5482517" cy="409427"/>
          </a:xfr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83402382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9"/>
            <a:ext cx="4431857" cy="4633913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82100" y="1700213"/>
            <a:ext cx="6240000" cy="4598989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6884869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455117" y="1645693"/>
            <a:ext cx="4266983" cy="4673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69900" y="1665288"/>
            <a:ext cx="6660866" cy="4633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>
                <a:solidFill>
                  <a:schemeClr val="tx1"/>
                </a:solidFill>
              </a:rPr>
              <a:pPr algn="r" defTabSz="1219170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32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buSzPct val="100000"/>
              <a:buFont typeface="Arial"/>
              <a:buNone/>
            </a:pPr>
            <a:r>
              <a:rPr lang="en-US" sz="650" dirty="0">
                <a:solidFill>
                  <a:prstClr val="white"/>
                </a:solidFill>
              </a:rPr>
              <a:t>Presentation title</a:t>
            </a:r>
            <a:br>
              <a:rPr lang="en-US" sz="650" dirty="0">
                <a:solidFill>
                  <a:prstClr val="white"/>
                </a:solidFill>
              </a:rPr>
            </a:br>
            <a:r>
              <a:rPr lang="en-US" sz="650" dirty="0">
                <a:solidFill>
                  <a:prstClr val="white"/>
                </a:solidFill>
              </a:rPr>
              <a:t>[To edit, click View &gt; Slide Master &gt; Slide Master]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 smtClean="0">
                <a:solidFill>
                  <a:schemeClr val="bg1"/>
                </a:solidFill>
              </a:rPr>
              <a:t>© 2017, </a:t>
            </a:r>
            <a:r>
              <a:rPr lang="ro-RO" sz="650" dirty="0" smtClean="0">
                <a:solidFill>
                  <a:schemeClr val="bg1"/>
                </a:solidFill>
              </a:rPr>
              <a:t>pentru</a:t>
            </a:r>
            <a:r>
              <a:rPr lang="ro-RO" sz="650" baseline="0" dirty="0" smtClean="0">
                <a:solidFill>
                  <a:schemeClr val="bg1"/>
                </a:solidFill>
              </a:rPr>
              <a:t> informații suplimentare contactați </a:t>
            </a:r>
            <a:r>
              <a:rPr lang="en-US" sz="650" dirty="0" smtClean="0">
                <a:solidFill>
                  <a:schemeClr val="bg1"/>
                </a:solidFill>
              </a:rPr>
              <a:t>Deloitte Rom</a:t>
            </a:r>
            <a:r>
              <a:rPr lang="ro-RO" sz="650" dirty="0" smtClean="0">
                <a:solidFill>
                  <a:schemeClr val="bg1"/>
                </a:solidFill>
              </a:rPr>
              <a:t>â</a:t>
            </a:r>
            <a:r>
              <a:rPr lang="en-US" sz="650" dirty="0" err="1" smtClean="0">
                <a:solidFill>
                  <a:schemeClr val="bg1"/>
                </a:solidFill>
              </a:rPr>
              <a:t>nia</a:t>
            </a:r>
            <a:endParaRPr lang="en-US" sz="65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>
                <a:solidFill>
                  <a:prstClr val="white"/>
                </a:solidFill>
              </a:rPr>
              <a:pPr algn="r" defTabSz="1219170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4875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88742" y="1700213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41040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93338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045636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82363" y="307657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207211" y="3079742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44787" y="307657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9069636" y="3079742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33455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7678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70"/>
            <a:endParaRPr lang="en-US" sz="1467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8490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70"/>
            <a:endParaRPr lang="en-US" sz="1467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69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70"/>
            <a:endParaRPr lang="en-US" sz="1467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84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70"/>
            <a:endParaRPr lang="en-US" sz="1467" dirty="0">
              <a:solidFill>
                <a:prstClr val="white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76780" y="1880213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04097" y="1880212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481779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04097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840780" y="1880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550676" y="1880213"/>
            <a:ext cx="317102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802551" y="4256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548900" y="4256212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7753261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900" y="1700213"/>
            <a:ext cx="3627438" cy="205283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82784" y="1700213"/>
            <a:ext cx="3639316" cy="2059099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84188" y="1700212"/>
            <a:ext cx="3636962" cy="2057767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469900" y="3832225"/>
            <a:ext cx="3627438" cy="2181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4278313" y="3832224"/>
            <a:ext cx="3636962" cy="21866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8082784" y="3832224"/>
            <a:ext cx="3639316" cy="2188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9944869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0749858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70">
              <a:spcAft>
                <a:spcPts val="1333"/>
              </a:spcAft>
            </a:pPr>
            <a:endParaRPr lang="en-US" sz="1467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70">
              <a:spcAft>
                <a:spcPts val="1333"/>
              </a:spcAft>
            </a:pPr>
            <a:endParaRPr lang="en-US" sz="1467" dirty="0">
              <a:solidFill>
                <a:prstClr val="white"/>
              </a:solidFill>
            </a:endParaRPr>
          </a:p>
        </p:txBody>
      </p:sp>
      <p:sp>
        <p:nvSpPr>
          <p:cNvPr id="19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5" y="1857892"/>
            <a:ext cx="1244161" cy="5492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20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7"/>
            <a:ext cx="1244906" cy="5492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9328144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 defTabSz="1219170">
              <a:spcAft>
                <a:spcPts val="1333"/>
              </a:spcAft>
            </a:pPr>
            <a:endParaRPr lang="en-US" sz="1467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 defTabSz="1219170">
              <a:spcAft>
                <a:spcPts val="1333"/>
              </a:spcAft>
            </a:pPr>
            <a:endParaRPr lang="en-US" sz="1467" dirty="0">
              <a:solidFill>
                <a:prstClr val="white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5" y="1857892"/>
            <a:ext cx="1244161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9899" y="4249681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177460" y="4249681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9899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 defTabSz="1219170">
              <a:spcAft>
                <a:spcPts val="1333"/>
              </a:spcAft>
            </a:pPr>
            <a:endParaRPr lang="en-US" sz="1467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67796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 defTabSz="1219170">
              <a:spcAft>
                <a:spcPts val="1333"/>
              </a:spcAft>
            </a:pPr>
            <a:endParaRPr lang="en-US" sz="1467" dirty="0">
              <a:solidFill>
                <a:prstClr val="white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00436" y="4249683"/>
            <a:ext cx="1274916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59036" y="4248209"/>
            <a:ext cx="1244160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7"/>
            <a:ext cx="1244906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6004293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278313" y="1705968"/>
            <a:ext cx="3636962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70"/>
            <a:endParaRPr lang="en-US" sz="1467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9900" y="1705968"/>
            <a:ext cx="362743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70"/>
            <a:endParaRPr lang="en-US" sz="1467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104176" y="1705968"/>
            <a:ext cx="3629025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70"/>
            <a:endParaRPr lang="en-US" sz="1467" dirty="0">
              <a:solidFill>
                <a:prstClr val="white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278313" y="1851441"/>
            <a:ext cx="3636962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9900" y="1851441"/>
            <a:ext cx="3627438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093075" y="1851441"/>
            <a:ext cx="3629025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2110349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6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8037807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5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7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buSzPct val="100000"/>
              <a:buFont typeface="Arial"/>
              <a:buNone/>
            </a:pPr>
            <a:r>
              <a:rPr lang="en-US" sz="650" dirty="0">
                <a:solidFill>
                  <a:prstClr val="white"/>
                </a:solidFill>
              </a:rPr>
              <a:t>Presentation title</a:t>
            </a:r>
            <a:br>
              <a:rPr lang="en-US" sz="650" dirty="0">
                <a:solidFill>
                  <a:prstClr val="white"/>
                </a:solidFill>
              </a:rPr>
            </a:br>
            <a:r>
              <a:rPr lang="en-US" sz="650" dirty="0">
                <a:solidFill>
                  <a:prstClr val="white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01653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 smtClean="0">
                <a:solidFill>
                  <a:schemeClr val="bg1"/>
                </a:solidFill>
              </a:rPr>
              <a:t>© 2017, </a:t>
            </a:r>
            <a:r>
              <a:rPr lang="ro-RO" sz="650" dirty="0" smtClean="0">
                <a:solidFill>
                  <a:schemeClr val="bg1"/>
                </a:solidFill>
              </a:rPr>
              <a:t>pentru</a:t>
            </a:r>
            <a:r>
              <a:rPr lang="ro-RO" sz="650" baseline="0" dirty="0" smtClean="0">
                <a:solidFill>
                  <a:schemeClr val="bg1"/>
                </a:solidFill>
              </a:rPr>
              <a:t> informații suplimentare contactați </a:t>
            </a:r>
            <a:r>
              <a:rPr lang="en-US" sz="650" dirty="0" smtClean="0">
                <a:solidFill>
                  <a:schemeClr val="bg1"/>
                </a:solidFill>
              </a:rPr>
              <a:t>Deloitte Rom</a:t>
            </a:r>
            <a:r>
              <a:rPr lang="ro-RO" sz="650" dirty="0" smtClean="0">
                <a:solidFill>
                  <a:schemeClr val="bg1"/>
                </a:solidFill>
              </a:rPr>
              <a:t>â</a:t>
            </a:r>
            <a:r>
              <a:rPr lang="en-US" sz="650" dirty="0" err="1" smtClean="0">
                <a:solidFill>
                  <a:schemeClr val="bg1"/>
                </a:solidFill>
              </a:rPr>
              <a:t>nia</a:t>
            </a:r>
            <a:endParaRPr lang="en-US" sz="65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82378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>
                <a:solidFill>
                  <a:prstClr val="white"/>
                </a:solidFill>
              </a:rPr>
              <a:pPr algn="r" defTabSz="1219170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dirty="0">
              <a:solidFill>
                <a:prstClr val="white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7445243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467783" y="1665817"/>
            <a:ext cx="5537730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241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buSzPct val="100000"/>
              <a:buFont typeface="Arial"/>
              <a:buNone/>
            </a:pPr>
            <a:r>
              <a:rPr lang="en-US" sz="650" dirty="0">
                <a:solidFill>
                  <a:prstClr val="white"/>
                </a:solidFill>
              </a:rPr>
              <a:t>Presentation title</a:t>
            </a:r>
            <a:br>
              <a:rPr lang="en-US" sz="650" dirty="0">
                <a:solidFill>
                  <a:prstClr val="white"/>
                </a:solidFill>
              </a:rPr>
            </a:br>
            <a:r>
              <a:rPr lang="en-US" sz="650" dirty="0">
                <a:solidFill>
                  <a:prstClr val="white"/>
                </a:solidFill>
              </a:rPr>
              <a:t>[To edit, click View &gt; Slide Master &gt; Slide Master]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 smtClean="0">
                <a:solidFill>
                  <a:schemeClr val="bg1"/>
                </a:solidFill>
              </a:rPr>
              <a:t>© 2017, </a:t>
            </a:r>
            <a:r>
              <a:rPr lang="ro-RO" sz="650" dirty="0" smtClean="0">
                <a:solidFill>
                  <a:schemeClr val="bg1"/>
                </a:solidFill>
              </a:rPr>
              <a:t>pentru</a:t>
            </a:r>
            <a:r>
              <a:rPr lang="ro-RO" sz="650" baseline="0" dirty="0" smtClean="0">
                <a:solidFill>
                  <a:schemeClr val="bg1"/>
                </a:solidFill>
              </a:rPr>
              <a:t> informații suplimentare contactați </a:t>
            </a:r>
            <a:r>
              <a:rPr lang="en-US" sz="650" dirty="0" smtClean="0">
                <a:solidFill>
                  <a:schemeClr val="bg1"/>
                </a:solidFill>
              </a:rPr>
              <a:t>Deloitte Rom</a:t>
            </a:r>
            <a:r>
              <a:rPr lang="ro-RO" sz="650" dirty="0" smtClean="0">
                <a:solidFill>
                  <a:schemeClr val="bg1"/>
                </a:solidFill>
              </a:rPr>
              <a:t>â</a:t>
            </a:r>
            <a:r>
              <a:rPr lang="en-US" sz="650" dirty="0" err="1" smtClean="0">
                <a:solidFill>
                  <a:schemeClr val="bg1"/>
                </a:solidFill>
              </a:rPr>
              <a:t>nia</a:t>
            </a:r>
            <a:endParaRPr lang="en-US" sz="65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>
                <a:solidFill>
                  <a:prstClr val="white"/>
                </a:solidFill>
              </a:rPr>
              <a:pPr algn="r" defTabSz="1219170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4570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6189566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175092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5325" y="4102100"/>
            <a:ext cx="8555263" cy="2197101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800"/>
              </a:spcAft>
              <a:defRPr sz="900" baseline="0"/>
            </a:lvl1pPr>
          </a:lstStyle>
          <a:p>
            <a:pPr lvl="0"/>
            <a:r>
              <a:rPr lang="en-US" noProof="0" dirty="0" smtClean="0"/>
              <a:t>Deloitte refers to one or more of Deloitte </a:t>
            </a:r>
            <a:r>
              <a:rPr lang="en-US" noProof="0" dirty="0" err="1" smtClean="0"/>
              <a:t>Touche</a:t>
            </a:r>
            <a:r>
              <a:rPr lang="en-US" noProof="0" dirty="0" smtClean="0"/>
              <a:t> Tohmatsu Limited, a UK private company limited by guarantee, and its network of member firms, each of which is a legally separate and independent entity. Please see www.deloitte.com/ro/about for a detailed description of the legal structure of Deloitte </a:t>
            </a:r>
            <a:r>
              <a:rPr lang="en-US" noProof="0" dirty="0" err="1" smtClean="0"/>
              <a:t>Touche</a:t>
            </a:r>
            <a:r>
              <a:rPr lang="en-US" noProof="0" dirty="0" smtClean="0"/>
              <a:t> Tohmatsu Limited and its member firms.</a:t>
            </a:r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© 2016, </a:t>
            </a:r>
            <a:r>
              <a:rPr lang="ro-RO" noProof="0" dirty="0" smtClean="0"/>
              <a:t>pentru informații suplimentare contactați </a:t>
            </a:r>
            <a:r>
              <a:rPr lang="en-US" noProof="0" dirty="0" smtClean="0"/>
              <a:t>Deloitte Rom</a:t>
            </a:r>
            <a:r>
              <a:rPr lang="ro-RO" noProof="0" dirty="0" smtClean="0"/>
              <a:t>â</a:t>
            </a:r>
            <a:r>
              <a:rPr lang="en-US" noProof="0" dirty="0" err="1" smtClean="0"/>
              <a:t>nia</a:t>
            </a:r>
            <a:endParaRPr lang="en-US" noProof="0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02597" y="4102100"/>
            <a:ext cx="2319503" cy="1725448"/>
          </a:xfrm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US" sz="1200" noProof="0" dirty="0"/>
              <a:t>Insert sponsorship mark here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402598" y="5935479"/>
            <a:ext cx="2319501" cy="363723"/>
          </a:xfrm>
        </p:spPr>
        <p:txBody>
          <a:bodyPr anchor="b" anchorCtr="0"/>
          <a:lstStyle>
            <a:lvl1pPr>
              <a:lnSpc>
                <a:spcPct val="100000"/>
              </a:lnSpc>
              <a:defRPr sz="1267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1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2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3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4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5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6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0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6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025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buSzPct val="100000"/>
              <a:buFont typeface="Arial"/>
              <a:buNone/>
            </a:pPr>
            <a:r>
              <a:rPr lang="en-US" sz="650" dirty="0">
                <a:solidFill>
                  <a:prstClr val="white"/>
                </a:solidFill>
              </a:rPr>
              <a:t>Presentation title</a:t>
            </a:r>
            <a:br>
              <a:rPr lang="en-US" sz="650" dirty="0">
                <a:solidFill>
                  <a:prstClr val="white"/>
                </a:solidFill>
              </a:rPr>
            </a:br>
            <a:r>
              <a:rPr lang="en-US" sz="650" dirty="0">
                <a:solidFill>
                  <a:prstClr val="white"/>
                </a:solidFill>
              </a:rPr>
              <a:t>[To edit, click View &gt; Slide Master &gt; Slide Master]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 smtClean="0">
                <a:solidFill>
                  <a:schemeClr val="bg1"/>
                </a:solidFill>
              </a:rPr>
              <a:t>© 2017, </a:t>
            </a:r>
            <a:r>
              <a:rPr lang="ro-RO" sz="650" dirty="0" smtClean="0">
                <a:solidFill>
                  <a:schemeClr val="bg1"/>
                </a:solidFill>
              </a:rPr>
              <a:t>pentru</a:t>
            </a:r>
            <a:r>
              <a:rPr lang="ro-RO" sz="650" baseline="0" dirty="0" smtClean="0">
                <a:solidFill>
                  <a:schemeClr val="bg1"/>
                </a:solidFill>
              </a:rPr>
              <a:t> informații suplimentare contactați </a:t>
            </a:r>
            <a:r>
              <a:rPr lang="en-US" sz="650" dirty="0" smtClean="0">
                <a:solidFill>
                  <a:schemeClr val="bg1"/>
                </a:solidFill>
              </a:rPr>
              <a:t>Deloitte Rom</a:t>
            </a:r>
            <a:r>
              <a:rPr lang="ro-RO" sz="650" dirty="0" smtClean="0">
                <a:solidFill>
                  <a:schemeClr val="bg1"/>
                </a:solidFill>
              </a:rPr>
              <a:t>â</a:t>
            </a:r>
            <a:r>
              <a:rPr lang="en-US" sz="650" dirty="0" err="1" smtClean="0">
                <a:solidFill>
                  <a:schemeClr val="bg1"/>
                </a:solidFill>
              </a:rPr>
              <a:t>nia</a:t>
            </a:r>
            <a:endParaRPr lang="en-US" sz="65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>
                <a:solidFill>
                  <a:prstClr val="white"/>
                </a:solidFill>
              </a:rPr>
              <a:pPr algn="r" defTabSz="1219170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4948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9" Type="http://schemas.openxmlformats.org/officeDocument/2006/relationships/slideLayout" Target="../slideLayouts/slideLayout80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9.xml"/><Relationship Id="rId46" Type="http://schemas.openxmlformats.org/officeDocument/2006/relationships/image" Target="../media/image1.emf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82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78.xml"/><Relationship Id="rId40" Type="http://schemas.openxmlformats.org/officeDocument/2006/relationships/slideLayout" Target="../slideLayouts/slideLayout81.xml"/><Relationship Id="rId45" Type="http://schemas.openxmlformats.org/officeDocument/2006/relationships/oleObject" Target="../embeddings/oleObject2.bin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Relationship Id="rId43" Type="http://schemas.openxmlformats.org/officeDocument/2006/relationships/vmlDrawing" Target="../drawings/vmlDrawing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44"/>
            </p:custDataLst>
            <p:extLst/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" name="think-cell Slide" r:id="rId45" imgW="270" imgH="270" progId="TCLayout.ActiveDocument.1">
                  <p:embed/>
                </p:oleObj>
              </mc:Choice>
              <mc:Fallback>
                <p:oleObj name="think-cell Slide" r:id="rId4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0" y="402586"/>
            <a:ext cx="112522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336000" y="6476999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buSzPct val="100000"/>
              <a:buFont typeface="Arial"/>
              <a:buNone/>
            </a:pPr>
            <a:r>
              <a:rPr lang="en-US" sz="650" dirty="0">
                <a:solidFill>
                  <a:prstClr val="black"/>
                </a:solidFill>
              </a:rPr>
              <a:t>Presentation title</a:t>
            </a:r>
            <a:br>
              <a:rPr lang="en-US" sz="650" dirty="0">
                <a:solidFill>
                  <a:prstClr val="black"/>
                </a:solidFill>
              </a:rPr>
            </a:br>
            <a:r>
              <a:rPr lang="en-US" sz="650" dirty="0">
                <a:solidFill>
                  <a:prstClr val="black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>
                <a:solidFill>
                  <a:prstClr val="black"/>
                </a:solidFill>
              </a:rPr>
              <a:t>© </a:t>
            </a:r>
            <a:r>
              <a:rPr lang="en-US" sz="650" dirty="0" smtClean="0">
                <a:solidFill>
                  <a:prstClr val="black"/>
                </a:solidFill>
              </a:rPr>
              <a:t>2017, </a:t>
            </a:r>
            <a:r>
              <a:rPr lang="ro-RO" sz="650" dirty="0" smtClean="0">
                <a:solidFill>
                  <a:prstClr val="black"/>
                </a:solidFill>
              </a:rPr>
              <a:t>pentru</a:t>
            </a:r>
            <a:r>
              <a:rPr lang="ro-RO" sz="650" baseline="0" dirty="0" smtClean="0">
                <a:solidFill>
                  <a:prstClr val="black"/>
                </a:solidFill>
              </a:rPr>
              <a:t> informații suplimentare contactați </a:t>
            </a:r>
            <a:r>
              <a:rPr lang="en-US" sz="650" dirty="0" smtClean="0">
                <a:solidFill>
                  <a:prstClr val="black"/>
                </a:solidFill>
              </a:rPr>
              <a:t>Deloitte Rom</a:t>
            </a:r>
            <a:r>
              <a:rPr lang="ro-RO" sz="650" dirty="0" smtClean="0">
                <a:solidFill>
                  <a:prstClr val="black"/>
                </a:solidFill>
              </a:rPr>
              <a:t>â</a:t>
            </a:r>
            <a:r>
              <a:rPr lang="en-US" sz="650" dirty="0" err="1" smtClean="0">
                <a:solidFill>
                  <a:prstClr val="black"/>
                </a:solidFill>
              </a:rPr>
              <a:t>nia</a:t>
            </a:r>
            <a:endParaRPr lang="en-US" sz="65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>
                <a:solidFill>
                  <a:prstClr val="black"/>
                </a:solidFill>
              </a:rPr>
              <a:pPr algn="r" defTabSz="1219170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2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transition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121917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35194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75188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0382" indent="-235194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098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968">
          <p15:clr>
            <a:srgbClr val="F26B43"/>
          </p15:clr>
        </p15:guide>
        <p15:guide id="4" pos="296">
          <p15:clr>
            <a:srgbClr val="F26B43"/>
          </p15:clr>
        </p15:guide>
        <p15:guide id="5" pos="7384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45">
          <p15:clr>
            <a:srgbClr val="F26B43"/>
          </p15:clr>
        </p15:guide>
        <p15:guide id="8" orient="horz" pos="4081">
          <p15:clr>
            <a:srgbClr val="F26B43"/>
          </p15:clr>
        </p15:guide>
        <p15:guide id="9" pos="4986">
          <p15:clr>
            <a:srgbClr val="F26B43"/>
          </p15:clr>
        </p15:guide>
        <p15:guide id="10" pos="1382">
          <p15:clr>
            <a:srgbClr val="F26B43"/>
          </p15:clr>
        </p15:guide>
        <p15:guide id="11" pos="1496">
          <p15:clr>
            <a:srgbClr val="F26B43"/>
          </p15:clr>
        </p15:guide>
        <p15:guide id="12" pos="2581">
          <p15:clr>
            <a:srgbClr val="F26B43"/>
          </p15:clr>
        </p15:guide>
        <p15:guide id="13" pos="2695">
          <p15:clr>
            <a:srgbClr val="F26B43"/>
          </p15:clr>
        </p15:guide>
        <p15:guide id="14" pos="6185">
          <p15:clr>
            <a:srgbClr val="F26B43"/>
          </p15:clr>
        </p15:guide>
        <p15:guide id="15" pos="3783">
          <p15:clr>
            <a:srgbClr val="F26B43"/>
          </p15:clr>
        </p15:guide>
        <p15:guide id="16" pos="3896">
          <p15:clr>
            <a:srgbClr val="F26B43"/>
          </p15:clr>
        </p15:guide>
        <p15:guide id="17" pos="3840">
          <p15:clr>
            <a:srgbClr val="F26B43"/>
          </p15:clr>
        </p15:guide>
        <p15:guide id="18" pos="6299">
          <p15:clr>
            <a:srgbClr val="F26B43"/>
          </p15:clr>
        </p15:guide>
        <p15:guide id="19" orient="horz" pos="1049">
          <p15:clr>
            <a:srgbClr val="F26B43"/>
          </p15:clr>
        </p15:guide>
        <p15:guide id="20" orient="horz" pos="641">
          <p15:clr>
            <a:srgbClr val="F26B43"/>
          </p15:clr>
        </p15:guide>
        <p15:guide id="21" orient="horz" pos="2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44"/>
            </p:custDataLst>
            <p:extLst/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" name="think-cell Slide" r:id="rId45" imgW="270" imgH="270" progId="TCLayout.ActiveDocument.1">
                  <p:embed/>
                </p:oleObj>
              </mc:Choice>
              <mc:Fallback>
                <p:oleObj name="think-cell Slide" r:id="rId4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0" y="402586"/>
            <a:ext cx="112522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>
                <a:solidFill>
                  <a:prstClr val="black"/>
                </a:solidFill>
              </a:rPr>
              <a:t>© </a:t>
            </a:r>
            <a:r>
              <a:rPr lang="en-US" sz="650" dirty="0" smtClean="0">
                <a:solidFill>
                  <a:prstClr val="black"/>
                </a:solidFill>
              </a:rPr>
              <a:t>2017, </a:t>
            </a:r>
            <a:r>
              <a:rPr lang="ro-RO" sz="650" dirty="0" smtClean="0">
                <a:solidFill>
                  <a:prstClr val="black"/>
                </a:solidFill>
              </a:rPr>
              <a:t>pentru</a:t>
            </a:r>
            <a:r>
              <a:rPr lang="ro-RO" sz="650" baseline="0" dirty="0" smtClean="0">
                <a:solidFill>
                  <a:prstClr val="black"/>
                </a:solidFill>
              </a:rPr>
              <a:t> informații suplimentare, contactați </a:t>
            </a:r>
            <a:r>
              <a:rPr lang="ro-RO" sz="650" baseline="0" dirty="0" err="1" smtClean="0">
                <a:solidFill>
                  <a:prstClr val="black"/>
                </a:solidFill>
              </a:rPr>
              <a:t>Deloitte</a:t>
            </a:r>
            <a:r>
              <a:rPr lang="ro-RO" sz="650" baseline="0" dirty="0" smtClean="0">
                <a:solidFill>
                  <a:prstClr val="black"/>
                </a:solidFill>
              </a:rPr>
              <a:t> România</a:t>
            </a:r>
            <a:endParaRPr lang="en-US" sz="6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4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  <p:sldLayoutId id="2147483733" r:id="rId31"/>
    <p:sldLayoutId id="2147483734" r:id="rId32"/>
    <p:sldLayoutId id="2147483735" r:id="rId33"/>
    <p:sldLayoutId id="2147483736" r:id="rId34"/>
    <p:sldLayoutId id="2147483737" r:id="rId35"/>
    <p:sldLayoutId id="2147483738" r:id="rId36"/>
    <p:sldLayoutId id="2147483739" r:id="rId37"/>
    <p:sldLayoutId id="2147483740" r:id="rId38"/>
    <p:sldLayoutId id="2147483741" r:id="rId39"/>
    <p:sldLayoutId id="2147483742" r:id="rId40"/>
    <p:sldLayoutId id="2147483743" r:id="rId41"/>
  </p:sldLayoutIdLst>
  <p:transition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121917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35194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75188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0382" indent="-235194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098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968">
          <p15:clr>
            <a:srgbClr val="F26B43"/>
          </p15:clr>
        </p15:guide>
        <p15:guide id="4" pos="296">
          <p15:clr>
            <a:srgbClr val="F26B43"/>
          </p15:clr>
        </p15:guide>
        <p15:guide id="5" pos="7384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45">
          <p15:clr>
            <a:srgbClr val="F26B43"/>
          </p15:clr>
        </p15:guide>
        <p15:guide id="8" orient="horz" pos="4081">
          <p15:clr>
            <a:srgbClr val="F26B43"/>
          </p15:clr>
        </p15:guide>
        <p15:guide id="9" pos="4986">
          <p15:clr>
            <a:srgbClr val="F26B43"/>
          </p15:clr>
        </p15:guide>
        <p15:guide id="10" pos="1382">
          <p15:clr>
            <a:srgbClr val="F26B43"/>
          </p15:clr>
        </p15:guide>
        <p15:guide id="11" pos="1496">
          <p15:clr>
            <a:srgbClr val="F26B43"/>
          </p15:clr>
        </p15:guide>
        <p15:guide id="12" pos="2581">
          <p15:clr>
            <a:srgbClr val="F26B43"/>
          </p15:clr>
        </p15:guide>
        <p15:guide id="13" pos="2695">
          <p15:clr>
            <a:srgbClr val="F26B43"/>
          </p15:clr>
        </p15:guide>
        <p15:guide id="14" pos="6185">
          <p15:clr>
            <a:srgbClr val="F26B43"/>
          </p15:clr>
        </p15:guide>
        <p15:guide id="15" pos="3783">
          <p15:clr>
            <a:srgbClr val="F26B43"/>
          </p15:clr>
        </p15:guide>
        <p15:guide id="16" pos="3896">
          <p15:clr>
            <a:srgbClr val="F26B43"/>
          </p15:clr>
        </p15:guide>
        <p15:guide id="17" pos="3840">
          <p15:clr>
            <a:srgbClr val="F26B43"/>
          </p15:clr>
        </p15:guide>
        <p15:guide id="18" pos="6299">
          <p15:clr>
            <a:srgbClr val="F26B43"/>
          </p15:clr>
        </p15:guide>
        <p15:guide id="19" orient="horz" pos="1049">
          <p15:clr>
            <a:srgbClr val="F26B43"/>
          </p15:clr>
        </p15:guide>
        <p15:guide id="20" orient="horz" pos="641">
          <p15:clr>
            <a:srgbClr val="F26B43"/>
          </p15:clr>
        </p15:guide>
        <p15:guide id="21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9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oitte.com/ro/despr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285488"/>
            <a:ext cx="5594349" cy="298451"/>
          </a:xfrm>
        </p:spPr>
        <p:txBody>
          <a:bodyPr/>
          <a:lstStyle/>
          <a:p>
            <a:r>
              <a:rPr lang="ro-RO" dirty="0"/>
              <a:t>Dan </a:t>
            </a:r>
            <a:r>
              <a:rPr lang="ro-RO" dirty="0" err="1"/>
              <a:t>Bădin</a:t>
            </a:r>
            <a:endParaRPr lang="en-US" dirty="0"/>
          </a:p>
          <a:p>
            <a:r>
              <a:rPr lang="en-GB" dirty="0"/>
              <a:t>5</a:t>
            </a:r>
            <a:r>
              <a:rPr lang="en-GB" dirty="0" smtClean="0"/>
              <a:t> </a:t>
            </a:r>
            <a:r>
              <a:rPr lang="en-GB" dirty="0" err="1" smtClean="0"/>
              <a:t>mai</a:t>
            </a:r>
            <a:r>
              <a:rPr lang="en-GB" dirty="0" smtClean="0"/>
              <a:t> </a:t>
            </a:r>
            <a:r>
              <a:rPr lang="en-GB" dirty="0"/>
              <a:t>2017</a:t>
            </a:r>
          </a:p>
          <a:p>
            <a:endParaRPr lang="ro-R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737" y="-106123"/>
            <a:ext cx="2661016" cy="1992831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75327" y="5739502"/>
            <a:ext cx="7068473" cy="505645"/>
          </a:xfrm>
        </p:spPr>
        <p:txBody>
          <a:bodyPr/>
          <a:lstStyle/>
          <a:p>
            <a:r>
              <a:rPr lang="ro-RO" dirty="0"/>
              <a:t>Impozitarea sectorul</a:t>
            </a:r>
            <a:r>
              <a:rPr lang="en-US" dirty="0" err="1"/>
              <a:t>ui</a:t>
            </a:r>
            <a:r>
              <a:rPr lang="ro-RO" dirty="0"/>
              <a:t> </a:t>
            </a:r>
            <a:r>
              <a:rPr lang="ro-RO" dirty="0" err="1"/>
              <a:t>upstream</a:t>
            </a:r>
            <a:r>
              <a:rPr lang="ro-RO" dirty="0"/>
              <a:t> de petrol și gaze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020819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4490" y="3256058"/>
            <a:ext cx="10418233" cy="1592403"/>
          </a:xfrm>
        </p:spPr>
        <p:txBody>
          <a:bodyPr/>
          <a:lstStyle/>
          <a:p>
            <a:pPr lvl="0"/>
            <a:r>
              <a:rPr lang="ro-RO" sz="4000" dirty="0"/>
              <a:t>Studiu </a:t>
            </a:r>
            <a:r>
              <a:rPr lang="ro-RO" sz="4000" dirty="0" err="1"/>
              <a:t>Deloitte</a:t>
            </a:r>
            <a:r>
              <a:rPr lang="ro-RO" sz="4000" dirty="0"/>
              <a:t>: O imagine de ansamblu asupra redevențelor și impozitelor similare în sectorul </a:t>
            </a:r>
            <a:r>
              <a:rPr lang="ro-RO" sz="4000" dirty="0" err="1"/>
              <a:t>upstream</a:t>
            </a:r>
            <a:r>
              <a:rPr lang="ro-RO" sz="4000" dirty="0"/>
              <a:t> de petrol și gaze din </a:t>
            </a:r>
            <a:r>
              <a:rPr lang="ro-RO" sz="4000" dirty="0" smtClean="0"/>
              <a:t>Europa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221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Studiu </a:t>
            </a:r>
            <a:r>
              <a:rPr lang="ro-RO" dirty="0" err="1"/>
              <a:t>Deloitte</a:t>
            </a:r>
            <a:r>
              <a:rPr lang="ro-RO" dirty="0"/>
              <a:t>: O imagine de ansamblu asupra redevențelor și impozitelor similare în sectorul </a:t>
            </a:r>
            <a:r>
              <a:rPr lang="ro-RO" dirty="0" err="1"/>
              <a:t>upstream</a:t>
            </a:r>
            <a:r>
              <a:rPr lang="ro-RO" dirty="0"/>
              <a:t> de petrol și gaze din Europa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 smtClean="0"/>
              <a:t>Condiții de piață (scădere prețuri, scădere producție)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 smtClean="0"/>
              <a:t>Nivelul de impozitare efectivă – România / Europa</a:t>
            </a:r>
            <a:endParaRPr lang="en-US" sz="1600" dirty="0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294093"/>
              </p:ext>
            </p:extLst>
          </p:nvPr>
        </p:nvGraphicFramePr>
        <p:xfrm>
          <a:off x="1820700" y="3049033"/>
          <a:ext cx="9062113" cy="3433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8639853" y="3725045"/>
            <a:ext cx="733872" cy="25719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967490" y="3982244"/>
            <a:ext cx="768531" cy="240623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326289" y="3049033"/>
            <a:ext cx="1059974" cy="275632"/>
          </a:xfrm>
          <a:prstGeom prst="straightConnector1">
            <a:avLst/>
          </a:prstGeom>
          <a:ln w="57150">
            <a:solidFill>
              <a:srgbClr val="E30613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745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Studiu </a:t>
            </a:r>
            <a:r>
              <a:rPr lang="ro-RO" dirty="0" err="1"/>
              <a:t>Deloitte</a:t>
            </a:r>
            <a:r>
              <a:rPr lang="ro-RO" dirty="0"/>
              <a:t>: O imagine de ansamblu asupra redevențelor și impozitelor similare în sectorul </a:t>
            </a:r>
            <a:r>
              <a:rPr lang="ro-RO" dirty="0" err="1"/>
              <a:t>upstream</a:t>
            </a:r>
            <a:r>
              <a:rPr lang="ro-RO" dirty="0"/>
              <a:t> de petrol și gaze din Europa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xfrm>
            <a:off x="469900" y="1605328"/>
            <a:ext cx="11252200" cy="4633913"/>
          </a:xfrm>
        </p:spPr>
        <p:txBody>
          <a:bodyPr/>
          <a:lstStyle/>
          <a:p>
            <a:r>
              <a:rPr lang="ro-RO" sz="1800" dirty="0"/>
              <a:t>Nivelul de impozitare pentru activitatea </a:t>
            </a:r>
            <a:r>
              <a:rPr lang="ro-RO" sz="1800" dirty="0" err="1"/>
              <a:t>upstream</a:t>
            </a:r>
            <a:r>
              <a:rPr lang="ro-RO" sz="1800" dirty="0"/>
              <a:t> de gaze naturale </a:t>
            </a:r>
            <a:r>
              <a:rPr lang="en-US" sz="1800" dirty="0"/>
              <a:t>&gt;</a:t>
            </a:r>
            <a:r>
              <a:rPr lang="ro-RO" sz="1800" dirty="0"/>
              <a:t> petrol</a:t>
            </a:r>
          </a:p>
          <a:p>
            <a:r>
              <a:rPr lang="ro-RO" sz="1800" i="1" dirty="0" smtClean="0">
                <a:solidFill>
                  <a:srgbClr val="E30613"/>
                </a:solidFill>
              </a:rPr>
              <a:t>!</a:t>
            </a:r>
            <a:r>
              <a:rPr lang="ro-RO" sz="1800" i="1" dirty="0">
                <a:solidFill>
                  <a:srgbClr val="E30613"/>
                </a:solidFill>
              </a:rPr>
              <a:t>Impozitul de 60% aplicat la veniturile suplimentare rezultate din de-reglementarea prețurilor la gazele naturale</a:t>
            </a:r>
            <a:r>
              <a:rPr lang="ro-RO" sz="1800" dirty="0">
                <a:solidFill>
                  <a:srgbClr val="E30613"/>
                </a:solidFill>
              </a:rPr>
              <a:t> </a:t>
            </a:r>
            <a:endParaRPr lang="en-US" sz="1800" dirty="0">
              <a:solidFill>
                <a:srgbClr val="E30613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052815"/>
              </p:ext>
            </p:extLst>
          </p:nvPr>
        </p:nvGraphicFramePr>
        <p:xfrm>
          <a:off x="5881825" y="3140415"/>
          <a:ext cx="6405349" cy="3397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056058"/>
              </p:ext>
            </p:extLst>
          </p:nvPr>
        </p:nvGraphicFramePr>
        <p:xfrm>
          <a:off x="-1181875" y="3542871"/>
          <a:ext cx="8175008" cy="3323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24393" y="3312438"/>
            <a:ext cx="103722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600" b="1" dirty="0" smtClean="0">
                <a:solidFill>
                  <a:srgbClr val="313131"/>
                </a:solidFill>
              </a:rPr>
              <a:t>2015</a:t>
            </a:r>
            <a:endParaRPr lang="en-US" b="1" dirty="0" smtClean="0">
              <a:solidFill>
                <a:srgbClr val="313131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378380"/>
              </p:ext>
            </p:extLst>
          </p:nvPr>
        </p:nvGraphicFramePr>
        <p:xfrm>
          <a:off x="-1041009" y="3643784"/>
          <a:ext cx="8186887" cy="314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24941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604" y="1959521"/>
            <a:ext cx="10418233" cy="1592403"/>
          </a:xfrm>
        </p:spPr>
        <p:txBody>
          <a:bodyPr/>
          <a:lstStyle/>
          <a:p>
            <a:pPr lvl="0"/>
            <a:r>
              <a:rPr lang="en-US" sz="4000" dirty="0" err="1"/>
              <a:t>Modific</a:t>
            </a:r>
            <a:r>
              <a:rPr lang="ro-RO" sz="4000" dirty="0" err="1"/>
              <a:t>ări</a:t>
            </a:r>
            <a:r>
              <a:rPr lang="ro-RO" sz="4000" dirty="0"/>
              <a:t> </a:t>
            </a:r>
            <a:r>
              <a:rPr lang="ro-RO" sz="4000" dirty="0" smtClean="0"/>
              <a:t>legislative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5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42"/>
          <p:cNvSpPr>
            <a:spLocks/>
          </p:cNvSpPr>
          <p:nvPr/>
        </p:nvSpPr>
        <p:spPr bwMode="auto">
          <a:xfrm>
            <a:off x="3555741" y="2988712"/>
            <a:ext cx="1572309" cy="1113304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76"/>
                  <a:pt x="9661" y="8"/>
                  <a:pt x="2158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6"/>
                  <a:pt x="9661" y="8"/>
                  <a:pt x="2158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 cap="rnd">
            <a:solidFill>
              <a:schemeClr val="bg2">
                <a:lumMod val="90000"/>
              </a:schemeClr>
            </a:solidFill>
            <a:round/>
            <a:headEnd/>
            <a:tailEnd type="triangle" w="lg" len="lg"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3364835" y="4555490"/>
            <a:ext cx="1076441" cy="169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03288"/>
            <a:r>
              <a:rPr lang="ro-RO" altLang="ja-JP" sz="1100" b="1" dirty="0" smtClean="0">
                <a:ea typeface="ＭＳ Ｐゴシック" charset="-128"/>
              </a:rPr>
              <a:t>60%</a:t>
            </a:r>
            <a:endParaRPr lang="en-US" altLang="ja-JP" sz="1100" b="1" dirty="0">
              <a:ea typeface="ＭＳ Ｐゴシック" charset="-128"/>
            </a:endParaRPr>
          </a:p>
        </p:txBody>
      </p:sp>
      <p:sp>
        <p:nvSpPr>
          <p:cNvPr id="8" name="Oval 47"/>
          <p:cNvSpPr>
            <a:spLocks noChangeArrowheads="1"/>
          </p:cNvSpPr>
          <p:nvPr/>
        </p:nvSpPr>
        <p:spPr bwMode="auto">
          <a:xfrm>
            <a:off x="3662260" y="4067908"/>
            <a:ext cx="240796" cy="242065"/>
          </a:xfrm>
          <a:prstGeom prst="ellipse">
            <a:avLst/>
          </a:prstGeom>
          <a:solidFill>
            <a:schemeClr val="accent3"/>
          </a:solidFill>
          <a:ln w="12700" algn="ctr">
            <a:solidFill>
              <a:schemeClr val="accent3"/>
            </a:solidFill>
            <a:round/>
            <a:headEnd/>
            <a:tailEnd/>
          </a:ln>
        </p:spPr>
        <p:txBody>
          <a:bodyPr wrap="square" lIns="88900" tIns="88900" rIns="88900" bIns="88900" anchor="ctr">
            <a:noAutofit/>
          </a:bodyPr>
          <a:lstStyle/>
          <a:p>
            <a:pPr algn="ct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366052" y="3566259"/>
            <a:ext cx="240796" cy="24206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  <a:round/>
            <a:headEnd/>
            <a:tailEnd/>
          </a:ln>
          <a:effectLst/>
        </p:spPr>
        <p:txBody>
          <a:bodyPr wrap="square" lIns="0" tIns="0" rIns="0" bIns="0" anchor="ctr"/>
          <a:lstStyle/>
          <a:p>
            <a:pPr algn="ct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1" name="Oval 50"/>
          <p:cNvSpPr>
            <a:spLocks noChangeArrowheads="1"/>
          </p:cNvSpPr>
          <p:nvPr/>
        </p:nvSpPr>
        <p:spPr bwMode="auto">
          <a:xfrm>
            <a:off x="5183215" y="2988712"/>
            <a:ext cx="240796" cy="242065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Arc 76"/>
          <p:cNvSpPr>
            <a:spLocks/>
          </p:cNvSpPr>
          <p:nvPr/>
        </p:nvSpPr>
        <p:spPr bwMode="auto">
          <a:xfrm>
            <a:off x="4579868" y="3266223"/>
            <a:ext cx="836101" cy="54866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2">
                <a:lumMod val="90000"/>
              </a:schemeClr>
            </a:solidFill>
            <a:round/>
            <a:headEnd/>
            <a:tailEnd type="triangle" w="lg" len="lg"/>
          </a:ln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8" name="Arc 76"/>
          <p:cNvSpPr>
            <a:spLocks/>
          </p:cNvSpPr>
          <p:nvPr/>
        </p:nvSpPr>
        <p:spPr bwMode="auto">
          <a:xfrm>
            <a:off x="3884543" y="3771048"/>
            <a:ext cx="836101" cy="54866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2">
                <a:lumMod val="90000"/>
              </a:schemeClr>
            </a:solidFill>
            <a:round/>
            <a:headEnd/>
            <a:tailEnd type="triangle" w="lg" len="lg"/>
          </a:ln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9" name="Rectangle 46"/>
          <p:cNvSpPr>
            <a:spLocks noGrp="1" noChangeArrowheads="1"/>
          </p:cNvSpPr>
          <p:nvPr>
            <p:ph idx="1"/>
          </p:nvPr>
        </p:nvSpPr>
        <p:spPr bwMode="auto">
          <a:xfrm>
            <a:off x="4826122" y="4002464"/>
            <a:ext cx="417204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03288"/>
            <a:r>
              <a:rPr lang="ro-RO" altLang="ja-JP" b="1" dirty="0" smtClean="0">
                <a:ea typeface="ＭＳ Ｐゴシック" charset="-128"/>
              </a:rPr>
              <a:t>70%</a:t>
            </a:r>
            <a:endParaRPr lang="en-US" altLang="ja-JP" b="1" dirty="0">
              <a:ea typeface="ＭＳ Ｐゴシック" charset="-128"/>
            </a:endParaRPr>
          </a:p>
        </p:txBody>
      </p:sp>
      <p:sp>
        <p:nvSpPr>
          <p:cNvPr id="20" name="Rectangle 46"/>
          <p:cNvSpPr txBox="1">
            <a:spLocks noChangeArrowheads="1"/>
          </p:cNvSpPr>
          <p:nvPr/>
        </p:nvSpPr>
        <p:spPr bwMode="auto">
          <a:xfrm>
            <a:off x="5626121" y="3107702"/>
            <a:ext cx="568758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03288"/>
            <a:r>
              <a:rPr lang="ro-RO" altLang="ja-JP" sz="1400" b="1" dirty="0" smtClean="0">
                <a:ea typeface="ＭＳ Ｐゴシック" charset="-128"/>
              </a:rPr>
              <a:t>80%</a:t>
            </a:r>
            <a:endParaRPr lang="en-US" altLang="ja-JP" sz="1400" b="1" dirty="0">
              <a:ea typeface="ＭＳ Ｐゴシック" charset="-128"/>
            </a:endParaRP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469900" y="1190162"/>
            <a:ext cx="11062458" cy="49745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o-RO" sz="1400" b="1" dirty="0" smtClean="0"/>
              <a:t>Aprilie 2017 </a:t>
            </a:r>
            <a:r>
              <a:rPr lang="ro-RO" sz="1400" dirty="0" smtClean="0"/>
              <a:t>– menținere impozit asupra veniturilor suplimentare obținute ca urmare a </a:t>
            </a:r>
            <a:r>
              <a:rPr lang="ro-RO" sz="1400" dirty="0" err="1" smtClean="0"/>
              <a:t>dereglementării</a:t>
            </a:r>
            <a:r>
              <a:rPr lang="ro-RO" sz="1400" dirty="0" smtClean="0"/>
              <a:t> prețurilor, prin modificarea modalității de calcul</a:t>
            </a:r>
          </a:p>
          <a:p>
            <a:pPr algn="just"/>
            <a:r>
              <a:rPr lang="ro-RO" sz="1400" b="1" dirty="0" smtClean="0"/>
              <a:t>Mai 2017 </a:t>
            </a:r>
            <a:r>
              <a:rPr lang="ro-RO" sz="1400" dirty="0" smtClean="0"/>
              <a:t>- Dezbatere</a:t>
            </a:r>
            <a:r>
              <a:rPr lang="ro-RO" sz="1400" dirty="0"/>
              <a:t> pentru creșterea </a:t>
            </a:r>
            <a:r>
              <a:rPr lang="ro-RO" sz="1400" dirty="0" smtClean="0"/>
              <a:t>și permanentizarea impozitului suplimentar – Comisia pentru Industrii și Servicii</a:t>
            </a:r>
          </a:p>
          <a:p>
            <a:pPr algn="just"/>
            <a:r>
              <a:rPr lang="ro-RO" sz="1400" b="1" dirty="0"/>
              <a:t>August </a:t>
            </a:r>
            <a:r>
              <a:rPr lang="ro-RO" sz="1400" b="1" dirty="0" smtClean="0"/>
              <a:t>2017 </a:t>
            </a:r>
            <a:r>
              <a:rPr lang="ro-RO" sz="1400" dirty="0" smtClean="0"/>
              <a:t>– Proiect MFP pentru impozitarea profiturilor obținute din extracția resurselor naturale din România</a:t>
            </a:r>
          </a:p>
          <a:p>
            <a:pPr algn="just"/>
            <a:endParaRPr lang="ro-RO" sz="1400" dirty="0"/>
          </a:p>
          <a:p>
            <a:pPr algn="just"/>
            <a:endParaRPr lang="ro-RO" sz="1400" dirty="0" smtClean="0"/>
          </a:p>
          <a:p>
            <a:pPr algn="just"/>
            <a:endParaRPr lang="ro-RO" sz="1400" dirty="0"/>
          </a:p>
          <a:p>
            <a:pPr algn="just"/>
            <a:endParaRPr lang="ro-RO" sz="1400" dirty="0" smtClean="0"/>
          </a:p>
          <a:p>
            <a:pPr algn="just"/>
            <a:endParaRPr lang="ro-RO" sz="1400" dirty="0"/>
          </a:p>
          <a:p>
            <a:pPr algn="just"/>
            <a:endParaRPr lang="ro-RO" sz="1400" dirty="0" smtClean="0"/>
          </a:p>
          <a:p>
            <a:pPr algn="just"/>
            <a:endParaRPr lang="ro-RO" sz="1400" dirty="0"/>
          </a:p>
          <a:p>
            <a:pPr algn="just"/>
            <a:r>
              <a:rPr lang="ro-RO" sz="1400" dirty="0" smtClean="0">
                <a:solidFill>
                  <a:srgbClr val="E30613"/>
                </a:solidFill>
              </a:rPr>
              <a:t>! Stabilitate, predictibilitate, transparență, consultare</a:t>
            </a:r>
            <a:endParaRPr lang="ro-RO" sz="1400" dirty="0">
              <a:solidFill>
                <a:srgbClr val="E30613"/>
              </a:solidFill>
            </a:endParaRPr>
          </a:p>
        </p:txBody>
      </p:sp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</p:spPr>
        <p:txBody>
          <a:bodyPr/>
          <a:lstStyle/>
          <a:p>
            <a:r>
              <a:rPr lang="ro-RO" dirty="0" smtClean="0"/>
              <a:t>Modificări</a:t>
            </a:r>
            <a:r>
              <a:rPr lang="en-US" dirty="0" smtClean="0"/>
              <a:t> legislative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335278" y="3540553"/>
            <a:ext cx="353477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ro-RO" sz="1400" dirty="0" smtClean="0">
                <a:solidFill>
                  <a:srgbClr val="313131"/>
                </a:solidFill>
              </a:rPr>
              <a:t>Prețuri </a:t>
            </a:r>
            <a:r>
              <a:rPr lang="en-US" sz="1400" dirty="0" smtClean="0">
                <a:solidFill>
                  <a:srgbClr val="313131"/>
                </a:solidFill>
              </a:rPr>
              <a:t>&gt;</a:t>
            </a:r>
            <a:r>
              <a:rPr lang="ro-RO" sz="1400" dirty="0" smtClean="0">
                <a:solidFill>
                  <a:srgbClr val="313131"/>
                </a:solidFill>
              </a:rPr>
              <a:t> 90 / 85 lei/ MWh</a:t>
            </a:r>
            <a:endParaRPr lang="en-US" sz="1400" dirty="0" smtClean="0">
              <a:solidFill>
                <a:srgbClr val="31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00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0061" y="4211955"/>
            <a:ext cx="10129839" cy="2169796"/>
          </a:xfrm>
        </p:spPr>
        <p:txBody>
          <a:bodyPr>
            <a:noAutofit/>
          </a:bodyPr>
          <a:lstStyle/>
          <a:p>
            <a:r>
              <a:rPr lang="fr-FR" dirty="0" err="1"/>
              <a:t>Numele</a:t>
            </a:r>
            <a:r>
              <a:rPr lang="fr-FR" dirty="0"/>
              <a:t> Deloitte se refera la </a:t>
            </a:r>
            <a:r>
              <a:rPr lang="fr-FR" dirty="0" err="1"/>
              <a:t>organizatia</a:t>
            </a:r>
            <a:r>
              <a:rPr lang="fr-FR" dirty="0"/>
              <a:t> Deloitte Touche </a:t>
            </a:r>
            <a:r>
              <a:rPr lang="fr-FR" dirty="0" err="1"/>
              <a:t>Tohmatsu</a:t>
            </a:r>
            <a:r>
              <a:rPr lang="fr-FR" dirty="0"/>
              <a:t> Limited, o </a:t>
            </a:r>
            <a:r>
              <a:rPr lang="fr-FR" dirty="0" err="1"/>
              <a:t>companie</a:t>
            </a:r>
            <a:r>
              <a:rPr lang="fr-FR" dirty="0"/>
              <a:t> </a:t>
            </a:r>
            <a:r>
              <a:rPr lang="fr-FR" dirty="0" err="1"/>
              <a:t>cu</a:t>
            </a:r>
            <a:r>
              <a:rPr lang="fr-FR" dirty="0"/>
              <a:t> </a:t>
            </a:r>
            <a:r>
              <a:rPr lang="fr-FR" dirty="0" err="1"/>
              <a:t>raspundere</a:t>
            </a:r>
            <a:r>
              <a:rPr lang="fr-FR" dirty="0"/>
              <a:t> </a:t>
            </a:r>
            <a:r>
              <a:rPr lang="fr-FR" dirty="0" err="1"/>
              <a:t>limitata</a:t>
            </a:r>
            <a:r>
              <a:rPr lang="fr-FR" dirty="0"/>
              <a:t> </a:t>
            </a:r>
            <a:r>
              <a:rPr lang="fr-FR" dirty="0" err="1"/>
              <a:t>din</a:t>
            </a:r>
            <a:r>
              <a:rPr lang="fr-FR" dirty="0"/>
              <a:t> </a:t>
            </a:r>
            <a:r>
              <a:rPr lang="fr-FR" dirty="0" err="1"/>
              <a:t>Marea</a:t>
            </a:r>
            <a:r>
              <a:rPr lang="fr-FR" dirty="0"/>
              <a:t> </a:t>
            </a:r>
            <a:r>
              <a:rPr lang="fr-FR" dirty="0" err="1"/>
              <a:t>Britanie</a:t>
            </a:r>
            <a:r>
              <a:rPr lang="fr-FR" dirty="0"/>
              <a:t>, la </a:t>
            </a:r>
            <a:r>
              <a:rPr lang="fr-FR" dirty="0" err="1"/>
              <a:t>firmele</a:t>
            </a:r>
            <a:r>
              <a:rPr lang="fr-FR" dirty="0"/>
              <a:t> membre ale </a:t>
            </a:r>
            <a:r>
              <a:rPr lang="fr-FR" dirty="0" err="1"/>
              <a:t>acesteia</a:t>
            </a:r>
            <a:r>
              <a:rPr lang="fr-FR" dirty="0"/>
              <a:t>, </a:t>
            </a:r>
            <a:r>
              <a:rPr lang="fr-FR" dirty="0" smtClean="0"/>
              <a:t>in </a:t>
            </a:r>
            <a:r>
              <a:rPr lang="fr-FR" dirty="0" err="1"/>
              <a:t>cadrul</a:t>
            </a:r>
            <a:r>
              <a:rPr lang="fr-FR" dirty="0"/>
              <a:t> </a:t>
            </a:r>
            <a:r>
              <a:rPr lang="fr-FR" dirty="0" err="1"/>
              <a:t>careia</a:t>
            </a:r>
            <a:r>
              <a:rPr lang="fr-FR" dirty="0"/>
              <a:t> </a:t>
            </a:r>
            <a:r>
              <a:rPr lang="fr-FR" dirty="0" err="1"/>
              <a:t>fiecare</a:t>
            </a:r>
            <a:r>
              <a:rPr lang="fr-FR" dirty="0"/>
              <a:t> </a:t>
            </a:r>
            <a:r>
              <a:rPr lang="fr-FR" dirty="0" err="1"/>
              <a:t>firma</a:t>
            </a:r>
            <a:r>
              <a:rPr lang="fr-FR" dirty="0"/>
              <a:t> </a:t>
            </a:r>
            <a:r>
              <a:rPr lang="fr-FR" dirty="0" err="1"/>
              <a:t>membra</a:t>
            </a:r>
            <a:r>
              <a:rPr lang="fr-FR" dirty="0"/>
              <a:t> este o </a:t>
            </a:r>
            <a:r>
              <a:rPr lang="fr-FR" dirty="0" err="1"/>
              <a:t>persoana</a:t>
            </a:r>
            <a:r>
              <a:rPr lang="fr-FR" dirty="0"/>
              <a:t> </a:t>
            </a:r>
            <a:r>
              <a:rPr lang="fr-FR" dirty="0" err="1"/>
              <a:t>juridica</a:t>
            </a:r>
            <a:r>
              <a:rPr lang="fr-FR" dirty="0"/>
              <a:t> </a:t>
            </a:r>
            <a:r>
              <a:rPr lang="fr-FR" dirty="0" err="1"/>
              <a:t>independenta</a:t>
            </a:r>
            <a:r>
              <a:rPr lang="fr-FR" dirty="0"/>
              <a:t>. </a:t>
            </a:r>
            <a:r>
              <a:rPr lang="fr-FR" dirty="0" err="1"/>
              <a:t>Pentru</a:t>
            </a:r>
            <a:r>
              <a:rPr lang="fr-FR" dirty="0"/>
              <a:t> o </a:t>
            </a:r>
            <a:r>
              <a:rPr lang="fr-FR" dirty="0" err="1"/>
              <a:t>descriere</a:t>
            </a:r>
            <a:r>
              <a:rPr lang="fr-FR" dirty="0"/>
              <a:t> </a:t>
            </a:r>
            <a:r>
              <a:rPr lang="fr-FR" dirty="0" err="1"/>
              <a:t>amanuntita</a:t>
            </a:r>
            <a:r>
              <a:rPr lang="fr-FR" dirty="0"/>
              <a:t> a </a:t>
            </a:r>
            <a:r>
              <a:rPr lang="fr-FR" dirty="0" err="1"/>
              <a:t>structurii</a:t>
            </a:r>
            <a:r>
              <a:rPr lang="fr-FR" dirty="0"/>
              <a:t> </a:t>
            </a:r>
            <a:r>
              <a:rPr lang="fr-FR" dirty="0" err="1"/>
              <a:t>legale</a:t>
            </a:r>
            <a:r>
              <a:rPr lang="fr-FR" dirty="0"/>
              <a:t> a Deloitte Touche </a:t>
            </a:r>
            <a:r>
              <a:rPr lang="fr-FR" dirty="0" err="1"/>
              <a:t>Tohmatsu</a:t>
            </a:r>
            <a:r>
              <a:rPr lang="fr-FR" dirty="0"/>
              <a:t> Limited si a </a:t>
            </a:r>
            <a:r>
              <a:rPr lang="fr-FR" dirty="0" err="1"/>
              <a:t>firmelor</a:t>
            </a:r>
            <a:r>
              <a:rPr lang="fr-FR" dirty="0"/>
              <a:t> membre, va </a:t>
            </a:r>
            <a:r>
              <a:rPr lang="fr-FR" dirty="0" err="1"/>
              <a:t>rugam</a:t>
            </a:r>
            <a:r>
              <a:rPr lang="fr-FR" dirty="0"/>
              <a:t> sa </a:t>
            </a:r>
            <a:r>
              <a:rPr lang="fr-FR" dirty="0" err="1"/>
              <a:t>accesati</a:t>
            </a:r>
            <a:r>
              <a:rPr lang="fr-FR" dirty="0"/>
              <a:t> </a:t>
            </a:r>
            <a:r>
              <a:rPr lang="fr-FR" u="sng" dirty="0">
                <a:hlinkClick r:id="rId3"/>
              </a:rPr>
              <a:t>www.deloitte.com/ro/despre</a:t>
            </a:r>
            <a:r>
              <a:rPr lang="fr-FR" dirty="0"/>
              <a:t>.</a:t>
            </a:r>
            <a:endParaRPr lang="en-US" dirty="0"/>
          </a:p>
          <a:p>
            <a:r>
              <a:rPr lang="en-US" dirty="0"/>
              <a:t>Deloitte </a:t>
            </a:r>
            <a:r>
              <a:rPr lang="en-US" dirty="0" err="1"/>
              <a:t>furnizeaza</a:t>
            </a:r>
            <a:r>
              <a:rPr lang="en-US" dirty="0"/>
              <a:t> </a:t>
            </a:r>
            <a:r>
              <a:rPr lang="en-US" dirty="0" err="1"/>
              <a:t>servicii</a:t>
            </a:r>
            <a:r>
              <a:rPr lang="en-US" dirty="0"/>
              <a:t> </a:t>
            </a:r>
            <a:r>
              <a:rPr lang="en-US" dirty="0" err="1"/>
              <a:t>clientilor</a:t>
            </a:r>
            <a:r>
              <a:rPr lang="en-US" dirty="0"/>
              <a:t> din </a:t>
            </a:r>
            <a:r>
              <a:rPr lang="en-US" dirty="0" err="1"/>
              <a:t>sectorul</a:t>
            </a:r>
            <a:r>
              <a:rPr lang="en-US" dirty="0"/>
              <a:t> public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privat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 err="1"/>
              <a:t>urmatoarele</a:t>
            </a:r>
            <a:r>
              <a:rPr lang="en-US" dirty="0"/>
              <a:t> </a:t>
            </a:r>
            <a:r>
              <a:rPr lang="en-US" dirty="0" err="1"/>
              <a:t>domenii</a:t>
            </a:r>
            <a:r>
              <a:rPr lang="en-US" dirty="0"/>
              <a:t> </a:t>
            </a:r>
            <a:r>
              <a:rPr lang="en-US" dirty="0" err="1"/>
              <a:t>profesionale</a:t>
            </a:r>
            <a:r>
              <a:rPr lang="en-US" dirty="0"/>
              <a:t> - audit, </a:t>
            </a:r>
            <a:r>
              <a:rPr lang="en-US" dirty="0" err="1"/>
              <a:t>taxe</a:t>
            </a:r>
            <a:r>
              <a:rPr lang="en-US" dirty="0"/>
              <a:t>, </a:t>
            </a:r>
            <a:r>
              <a:rPr lang="en-US" dirty="0" err="1"/>
              <a:t>consultanta</a:t>
            </a:r>
            <a:r>
              <a:rPr lang="en-US" dirty="0"/>
              <a:t>, </a:t>
            </a:r>
            <a:r>
              <a:rPr lang="en-US" dirty="0" err="1"/>
              <a:t>consultanta</a:t>
            </a:r>
            <a:r>
              <a:rPr lang="en-US" dirty="0"/>
              <a:t> </a:t>
            </a:r>
            <a:r>
              <a:rPr lang="en-US" dirty="0" err="1"/>
              <a:t>financiara</a:t>
            </a:r>
            <a:r>
              <a:rPr lang="en-US" dirty="0"/>
              <a:t> – </a:t>
            </a:r>
            <a:r>
              <a:rPr lang="en-US" dirty="0" err="1"/>
              <a:t>deservind</a:t>
            </a:r>
            <a:r>
              <a:rPr lang="en-US" dirty="0"/>
              <a:t> </a:t>
            </a:r>
            <a:r>
              <a:rPr lang="en-US" dirty="0" err="1"/>
              <a:t>numeroase</a:t>
            </a:r>
            <a:r>
              <a:rPr lang="en-US" dirty="0"/>
              <a:t> </a:t>
            </a:r>
            <a:r>
              <a:rPr lang="en-US" dirty="0" err="1"/>
              <a:t>industrii</a:t>
            </a:r>
            <a:r>
              <a:rPr lang="en-US" dirty="0"/>
              <a:t>.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intermediul</a:t>
            </a:r>
            <a:r>
              <a:rPr lang="en-US" dirty="0"/>
              <a:t> </a:t>
            </a:r>
            <a:r>
              <a:rPr lang="en-US" dirty="0" err="1"/>
              <a:t>retelei</a:t>
            </a:r>
            <a:r>
              <a:rPr lang="en-US" dirty="0"/>
              <a:t> sale </a:t>
            </a:r>
            <a:r>
              <a:rPr lang="en-US" dirty="0" err="1"/>
              <a:t>globale</a:t>
            </a:r>
            <a:r>
              <a:rPr lang="en-US" dirty="0"/>
              <a:t> de </a:t>
            </a:r>
            <a:r>
              <a:rPr lang="en-US" dirty="0" err="1"/>
              <a:t>firme</a:t>
            </a:r>
            <a:r>
              <a:rPr lang="en-US" dirty="0"/>
              <a:t> </a:t>
            </a:r>
            <a:r>
              <a:rPr lang="en-US" dirty="0" err="1"/>
              <a:t>membre</a:t>
            </a:r>
            <a:r>
              <a:rPr lang="en-US" dirty="0"/>
              <a:t>, care </a:t>
            </a:r>
            <a:r>
              <a:rPr lang="en-US" dirty="0" err="1"/>
              <a:t>activeaza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 err="1"/>
              <a:t>peste</a:t>
            </a:r>
            <a:r>
              <a:rPr lang="en-US" dirty="0"/>
              <a:t> 150 de </a:t>
            </a:r>
            <a:r>
              <a:rPr lang="en-US" dirty="0" err="1"/>
              <a:t>tari</a:t>
            </a:r>
            <a:r>
              <a:rPr lang="en-US" dirty="0"/>
              <a:t>, Deloitte </a:t>
            </a:r>
            <a:r>
              <a:rPr lang="en-US" dirty="0" err="1"/>
              <a:t>pune</a:t>
            </a:r>
            <a:r>
              <a:rPr lang="en-US" dirty="0"/>
              <a:t> la </a:t>
            </a:r>
            <a:r>
              <a:rPr lang="en-US" dirty="0" err="1"/>
              <a:t>dispozitia</a:t>
            </a:r>
            <a:r>
              <a:rPr lang="en-US" dirty="0"/>
              <a:t> </a:t>
            </a:r>
            <a:r>
              <a:rPr lang="en-US" dirty="0" err="1"/>
              <a:t>clientilor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resursele</a:t>
            </a:r>
            <a:r>
              <a:rPr lang="en-US" dirty="0"/>
              <a:t> </a:t>
            </a:r>
            <a:r>
              <a:rPr lang="en-US" dirty="0" err="1"/>
              <a:t>internationale</a:t>
            </a:r>
            <a:r>
              <a:rPr lang="en-US" dirty="0"/>
              <a:t> </a:t>
            </a:r>
            <a:r>
              <a:rPr lang="en-US" dirty="0" err="1"/>
              <a:t>precum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priceperea</a:t>
            </a:r>
            <a:r>
              <a:rPr lang="en-US" dirty="0"/>
              <a:t> </a:t>
            </a:r>
            <a:r>
              <a:rPr lang="en-US" dirty="0" err="1"/>
              <a:t>locala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a-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ajuta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exceleze</a:t>
            </a:r>
            <a:r>
              <a:rPr lang="en-US" dirty="0"/>
              <a:t> </a:t>
            </a:r>
            <a:r>
              <a:rPr lang="en-US" dirty="0" err="1"/>
              <a:t>indiferent</a:t>
            </a:r>
            <a:r>
              <a:rPr lang="en-US" dirty="0"/>
              <a:t> de </a:t>
            </a:r>
            <a:r>
              <a:rPr lang="en-US" dirty="0" err="1"/>
              <a:t>locul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care </a:t>
            </a:r>
            <a:r>
              <a:rPr lang="en-US" dirty="0" err="1"/>
              <a:t>acestia</a:t>
            </a:r>
            <a:r>
              <a:rPr lang="en-US" dirty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/>
              <a:t>desfasoara</a:t>
            </a:r>
            <a:r>
              <a:rPr lang="en-US" dirty="0"/>
              <a:t> </a:t>
            </a:r>
            <a:r>
              <a:rPr lang="en-US" dirty="0" err="1"/>
              <a:t>activitatea</a:t>
            </a:r>
            <a:r>
              <a:rPr lang="en-US" dirty="0"/>
              <a:t>. </a:t>
            </a:r>
            <a:r>
              <a:rPr lang="fr-FR" dirty="0" err="1"/>
              <a:t>Obiectivul</a:t>
            </a:r>
            <a:r>
              <a:rPr lang="fr-FR" dirty="0"/>
              <a:t> </a:t>
            </a:r>
            <a:r>
              <a:rPr lang="fr-FR" dirty="0" err="1"/>
              <a:t>celor</a:t>
            </a:r>
            <a:r>
              <a:rPr lang="fr-FR" dirty="0"/>
              <a:t> 225 000 de </a:t>
            </a:r>
            <a:r>
              <a:rPr lang="fr-FR" dirty="0" err="1"/>
              <a:t>profesionisti</a:t>
            </a:r>
            <a:r>
              <a:rPr lang="fr-FR" dirty="0"/>
              <a:t> </a:t>
            </a:r>
            <a:r>
              <a:rPr lang="fr-FR" dirty="0" err="1"/>
              <a:t>din</a:t>
            </a:r>
            <a:r>
              <a:rPr lang="fr-FR" dirty="0"/>
              <a:t> Deloitte este </a:t>
            </a:r>
            <a:r>
              <a:rPr lang="fr-FR" dirty="0" err="1"/>
              <a:t>acela</a:t>
            </a:r>
            <a:r>
              <a:rPr lang="fr-FR" dirty="0"/>
              <a:t> de a </a:t>
            </a:r>
            <a:r>
              <a:rPr lang="fr-FR" dirty="0" err="1"/>
              <a:t>crea</a:t>
            </a:r>
            <a:r>
              <a:rPr lang="fr-FR" dirty="0"/>
              <a:t> un impact </a:t>
            </a:r>
            <a:r>
              <a:rPr lang="fr-FR" dirty="0" err="1"/>
              <a:t>vizibil</a:t>
            </a:r>
            <a:r>
              <a:rPr lang="fr-FR" dirty="0"/>
              <a:t> </a:t>
            </a:r>
            <a:r>
              <a:rPr lang="fr-FR" dirty="0" smtClean="0"/>
              <a:t>in </a:t>
            </a:r>
            <a:r>
              <a:rPr lang="fr-FR" dirty="0" err="1"/>
              <a:t>societate</a:t>
            </a:r>
            <a:r>
              <a:rPr lang="fr-FR" dirty="0"/>
              <a:t>.</a:t>
            </a:r>
            <a:endParaRPr lang="en-US" dirty="0"/>
          </a:p>
          <a:p>
            <a:r>
              <a:rPr lang="en-US" dirty="0"/>
              <a:t>© </a:t>
            </a:r>
            <a:r>
              <a:rPr lang="en-US" dirty="0" smtClean="0"/>
              <a:t>2017 </a:t>
            </a:r>
            <a:r>
              <a:rPr lang="en-US" dirty="0"/>
              <a:t>Deloitte Romania</a:t>
            </a:r>
          </a:p>
        </p:txBody>
      </p:sp>
    </p:spTree>
    <p:extLst>
      <p:ext uri="{BB962C8B-B14F-4D97-AF65-F5344CB8AC3E}">
        <p14:creationId xmlns:p14="http://schemas.microsoft.com/office/powerpoint/2010/main" val="84662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loitte_US_Onscreen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eloitte_US 16_9_Onscreen.potx" id="{82E929E5-07E3-4FFC-922B-1DC2D1592D72}" vid="{34A8941C-3B27-4420-B6D1-6520D4ABD31E}"/>
    </a:ext>
  </a:extLst>
</a:theme>
</file>

<file path=ppt/theme/theme2.xml><?xml version="1.0" encoding="utf-8"?>
<a:theme xmlns:a="http://schemas.openxmlformats.org/drawingml/2006/main" name="1_Deloitte_US_Onscreen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eloitte_US 16_9_Onscreen.potx" id="{82E929E5-07E3-4FFC-922B-1DC2D1592D72}" vid="{34A8941C-3B27-4420-B6D1-6520D4ABD3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6938</TotalTime>
  <Words>324</Words>
  <Application>Microsoft Office PowerPoint</Application>
  <PresentationFormat>Widescreen</PresentationFormat>
  <Paragraphs>35</Paragraphs>
  <Slides>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Arial</vt:lpstr>
      <vt:lpstr>Calibri</vt:lpstr>
      <vt:lpstr>Open Sans</vt:lpstr>
      <vt:lpstr>Verdana</vt:lpstr>
      <vt:lpstr>Deloitte_US_Onscreen</vt:lpstr>
      <vt:lpstr>1_Deloitte_US_Onscreen</vt:lpstr>
      <vt:lpstr>think-cell Slide</vt:lpstr>
      <vt:lpstr>PowerPoint Presentation</vt:lpstr>
      <vt:lpstr>Studiu Deloitte: O imagine de ansamblu asupra redevențelor și impozitelor similare în sectorul upstream de petrol și gaze din Europa</vt:lpstr>
      <vt:lpstr>Studiu Deloitte: O imagine de ansamblu asupra redevențelor și impozitelor similare în sectorul upstream de petrol și gaze din Europa </vt:lpstr>
      <vt:lpstr>Studiu Deloitte: O imagine de ansamblu asupra redevențelor și impozitelor similare în sectorul upstream de petrol și gaze din Europa </vt:lpstr>
      <vt:lpstr>Modificări legislative</vt:lpstr>
      <vt:lpstr>Modificări legislative</vt:lpstr>
      <vt:lpstr>PowerPoint Presentation</vt:lpstr>
    </vt:vector>
  </TitlesOfParts>
  <Company>Deloitte Touche Tohmatsu Services,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Preda, Anca (RO - Bucharest)</dc:creator>
  <cp:lastModifiedBy>Milea, Alla (RO - Bucharest)</cp:lastModifiedBy>
  <cp:revision>600</cp:revision>
  <cp:lastPrinted>2017-03-16T11:46:04Z</cp:lastPrinted>
  <dcterms:created xsi:type="dcterms:W3CDTF">2017-02-22T14:21:54Z</dcterms:created>
  <dcterms:modified xsi:type="dcterms:W3CDTF">2017-05-12T16:02:38Z</dcterms:modified>
</cp:coreProperties>
</file>